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4" r:id="rId4"/>
    <p:sldId id="276" r:id="rId5"/>
    <p:sldId id="260" r:id="rId6"/>
    <p:sldId id="261" r:id="rId7"/>
    <p:sldId id="278" r:id="rId8"/>
    <p:sldId id="279" r:id="rId9"/>
    <p:sldId id="280" r:id="rId10"/>
    <p:sldId id="282" r:id="rId11"/>
    <p:sldId id="281" r:id="rId12"/>
    <p:sldId id="268" r:id="rId13"/>
    <p:sldId id="264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urochlor.org/about-chlor-alkali/how-are-chlorine-and-caustic-soda-made/membrane-cell-process/" TargetMode="External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eurochlor.org/about-chlor-alkali/how-are-chlorine-and-caustic-soda-made/membrane-cell-proces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LC04 : Synthèses inorganiques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2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Couleur du Fer </a:t>
            </a:r>
            <a:r>
              <a:rPr lang="fr-FR" sz="3600" b="1" dirty="0" err="1" smtClean="0">
                <a:solidFill>
                  <a:srgbClr val="0070C0"/>
                </a:solidFill>
              </a:rPr>
              <a:t>acac</a:t>
            </a:r>
            <a:endParaRPr lang="fr-FR" sz="3600" b="1" dirty="0" smtClean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73" y="1221313"/>
            <a:ext cx="7256054" cy="46931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388531"/>
            <a:ext cx="9434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https://complexe-de-fer3.jimdofree.com/r%C3%A9sultats-et-interpr%C3%A9tations/</a:t>
            </a:r>
          </a:p>
        </p:txBody>
      </p:sp>
    </p:spTree>
    <p:extLst>
      <p:ext uri="{BB962C8B-B14F-4D97-AF65-F5344CB8AC3E}">
        <p14:creationId xmlns:p14="http://schemas.microsoft.com/office/powerpoint/2010/main" val="33052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L’</a:t>
            </a:r>
            <a:r>
              <a:rPr lang="fr-FR" sz="3600" b="1" dirty="0" err="1" smtClean="0">
                <a:solidFill>
                  <a:srgbClr val="0070C0"/>
                </a:solidFill>
              </a:rPr>
              <a:t>Hemoglobine</a:t>
            </a:r>
            <a:endParaRPr lang="fr-FR" sz="3600" baseline="-250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5">
            <a:extLst>
              <a:ext uri="{FF2B5EF4-FFF2-40B4-BE49-F238E27FC236}">
                <a16:creationId xmlns="" xmlns:a16="http://schemas.microsoft.com/office/drawing/2014/main" id="{2A57AE5B-11D0-4417-8859-9400A17C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41" y="1047347"/>
            <a:ext cx="6994408" cy="55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Transport du dioxygène</a:t>
            </a:r>
            <a:endParaRPr lang="fr-FR" sz="3600" baseline="300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Espace réservé du contenu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EA58A18C-D1BC-42E4-A965-A2F39FEF10D0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04" y="1687430"/>
            <a:ext cx="10195192" cy="34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4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Synthèse de l’</a:t>
            </a:r>
            <a:r>
              <a:rPr lang="fr-FR" sz="3600" b="1" dirty="0" err="1" smtClean="0">
                <a:solidFill>
                  <a:srgbClr val="0070C0"/>
                </a:solidFill>
              </a:rPr>
              <a:t>oxalatofer</a:t>
            </a:r>
            <a:r>
              <a:rPr lang="fr-FR" sz="3600" b="1" dirty="0" smtClean="0">
                <a:solidFill>
                  <a:srgbClr val="0070C0"/>
                </a:solidFill>
              </a:rPr>
              <a:t> (III) [Fe</a:t>
            </a:r>
            <a:r>
              <a:rPr lang="fr-FR" sz="3600" b="1" baseline="30000" dirty="0" smtClean="0">
                <a:solidFill>
                  <a:srgbClr val="0070C0"/>
                </a:solidFill>
              </a:rPr>
              <a:t>(III)</a:t>
            </a:r>
            <a:r>
              <a:rPr lang="fr-FR" sz="3600" b="1" dirty="0" smtClean="0">
                <a:solidFill>
                  <a:srgbClr val="0070C0"/>
                </a:solidFill>
              </a:rPr>
              <a:t>(C</a:t>
            </a:r>
            <a:r>
              <a:rPr lang="fr-FR" sz="3600" b="1" baseline="-25000" dirty="0" smtClean="0">
                <a:solidFill>
                  <a:srgbClr val="0070C0"/>
                </a:solidFill>
              </a:rPr>
              <a:t>2</a:t>
            </a:r>
            <a:r>
              <a:rPr lang="fr-FR" sz="3600" b="1" dirty="0" smtClean="0">
                <a:solidFill>
                  <a:srgbClr val="0070C0"/>
                </a:solidFill>
              </a:rPr>
              <a:t>O</a:t>
            </a:r>
            <a:r>
              <a:rPr lang="fr-FR" sz="3600" b="1" baseline="-25000" dirty="0" smtClean="0">
                <a:solidFill>
                  <a:srgbClr val="0070C0"/>
                </a:solidFill>
              </a:rPr>
              <a:t>4</a:t>
            </a:r>
            <a:r>
              <a:rPr lang="fr-FR" sz="3600" b="1" dirty="0" smtClean="0">
                <a:solidFill>
                  <a:srgbClr val="0070C0"/>
                </a:solidFill>
              </a:rPr>
              <a:t>)</a:t>
            </a:r>
            <a:r>
              <a:rPr lang="fr-FR" sz="3600" b="1" baseline="-25000" dirty="0" smtClean="0">
                <a:solidFill>
                  <a:srgbClr val="0070C0"/>
                </a:solidFill>
              </a:rPr>
              <a:t>3</a:t>
            </a:r>
            <a:r>
              <a:rPr lang="fr-FR" sz="3600" b="1" dirty="0" smtClean="0">
                <a:solidFill>
                  <a:srgbClr val="0070C0"/>
                </a:solidFill>
              </a:rPr>
              <a:t>]</a:t>
            </a:r>
            <a:r>
              <a:rPr lang="fr-FR" sz="3600" b="1" baseline="30000" dirty="0" smtClean="0">
                <a:solidFill>
                  <a:srgbClr val="0070C0"/>
                </a:solidFill>
              </a:rPr>
              <a:t>3-</a:t>
            </a:r>
            <a:endParaRPr lang="fr-FR" sz="3600" baseline="300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xmlns="" id="{B2AD1845-005D-4D56-8DD3-7B8026BCC5A3}"/>
                  </a:ext>
                </a:extLst>
              </p:cNvPr>
              <p:cNvSpPr txBox="1"/>
              <p:nvPr/>
            </p:nvSpPr>
            <p:spPr>
              <a:xfrm>
                <a:off x="3150708" y="1059576"/>
                <a:ext cx="5890575" cy="608243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Fe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aq</m:t>
                          </m:r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b>
                        <m:sup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3+</m:t>
                          </m:r>
                        </m:sup>
                      </m:sSubSup>
                      <m: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+3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C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O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aq</m:t>
                          </m:r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b>
                        <m:sup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2−</m:t>
                          </m:r>
                        </m:sup>
                      </m:sSubSup>
                      <m: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fr-FR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Fe</m:t>
                              </m:r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fr-FR" sz="280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80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800" b="0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C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fr-FR" sz="280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800" b="0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fr-FR" sz="2800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28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3−</m:t>
                          </m:r>
                        </m:sup>
                      </m:sSup>
                    </m:oMath>
                  </m:oMathPara>
                </a14:m>
                <a:endParaRPr lang="fr-FR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2AD1845-005D-4D56-8DD3-7B8026BCC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708" y="1059576"/>
                <a:ext cx="5890575" cy="6082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xmlns="" id="{B2AD1845-005D-4D56-8DD3-7B8026BCC5A3}"/>
                  </a:ext>
                </a:extLst>
              </p:cNvPr>
              <p:cNvSpPr txBox="1"/>
              <p:nvPr/>
            </p:nvSpPr>
            <p:spPr>
              <a:xfrm>
                <a:off x="220983" y="1980142"/>
                <a:ext cx="11754707" cy="523220"/>
              </a:xfrm>
              <a:prstGeom prst="rect">
                <a:avLst/>
              </a:prstGeom>
              <a:ln w="28575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FeC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l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  <m: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6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H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O</m:t>
                      </m:r>
                      <m: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+3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K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C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O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sub>
                      </m:sSub>
                      <m: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H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O</m:t>
                      </m:r>
                      <m: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K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800" b="0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Fe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fr-FR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sz="2800" b="0" i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a:rPr lang="fr-FR" sz="2800" b="0" i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sz="2800" b="0" i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O</m:t>
                                      </m:r>
                                    </m:e>
                                    <m:sub>
                                      <m:r>
                                        <a:rPr lang="fr-FR" sz="2800" b="0" i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fr-FR" sz="28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fr-FR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,3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H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O</m:t>
                      </m:r>
                      <m: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+3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KCl</m:t>
                      </m:r>
                      <m: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+6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H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O</m:t>
                      </m:r>
                    </m:oMath>
                  </m:oMathPara>
                </a14:m>
                <a:endParaRPr lang="fr-FR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2AD1845-005D-4D56-8DD3-7B8026BCC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3" y="1980142"/>
                <a:ext cx="1175470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842750" y="5264700"/>
                <a:ext cx="4506490" cy="984757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fr-FR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8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complexe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sz="28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p>
                          </m:sSubSup>
                        </m:den>
                      </m:f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7,4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𝟕𝟗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fr-FR" sz="2800" b="1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50" y="5264700"/>
                <a:ext cx="4506490" cy="9847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lipse 29"/>
          <p:cNvSpPr/>
          <p:nvPr/>
        </p:nvSpPr>
        <p:spPr>
          <a:xfrm>
            <a:off x="538840" y="1980141"/>
            <a:ext cx="2344060" cy="52322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321602" y="3574572"/>
                <a:ext cx="1964127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602" y="3574572"/>
                <a:ext cx="1964127" cy="8107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/>
              <p:nvPr/>
            </p:nvSpPr>
            <p:spPr>
              <a:xfrm>
                <a:off x="6848824" y="3736251"/>
                <a:ext cx="4384918" cy="487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complexe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complexe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824" y="3736251"/>
                <a:ext cx="4384918" cy="4873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63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Synthèse de l’eau de Javel par électrolyse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E922767D-63E0-49F8-8D0C-717AC65F818C}"/>
              </a:ext>
            </a:extLst>
          </p:cNvPr>
          <p:cNvGrpSpPr/>
          <p:nvPr/>
        </p:nvGrpSpPr>
        <p:grpSpPr>
          <a:xfrm>
            <a:off x="1983335" y="1147424"/>
            <a:ext cx="8225329" cy="4995317"/>
            <a:chOff x="2013815" y="1123363"/>
            <a:chExt cx="8225329" cy="4995317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xmlns="" id="{FFCD7857-F979-4EC2-BB38-BEA78E25BC9B}"/>
                </a:ext>
              </a:extLst>
            </p:cNvPr>
            <p:cNvGrpSpPr/>
            <p:nvPr/>
          </p:nvGrpSpPr>
          <p:grpSpPr>
            <a:xfrm>
              <a:off x="2013815" y="1123363"/>
              <a:ext cx="8225329" cy="4046198"/>
              <a:chOff x="466977" y="1236775"/>
              <a:chExt cx="8225329" cy="4046198"/>
            </a:xfrm>
          </p:grpSpPr>
          <p:grpSp>
            <p:nvGrpSpPr>
              <p:cNvPr id="11" name="Grouper 68">
                <a:extLst>
                  <a:ext uri="{FF2B5EF4-FFF2-40B4-BE49-F238E27FC236}">
                    <a16:creationId xmlns:a16="http://schemas.microsoft.com/office/drawing/2014/main" xmlns="" id="{40352CAA-B71B-4830-B4EA-649F52741662}"/>
                  </a:ext>
                </a:extLst>
              </p:cNvPr>
              <p:cNvGrpSpPr/>
              <p:nvPr/>
            </p:nvGrpSpPr>
            <p:grpSpPr>
              <a:xfrm>
                <a:off x="3248121" y="1236775"/>
                <a:ext cx="2504978" cy="4046198"/>
                <a:chOff x="0" y="0"/>
                <a:chExt cx="1605915" cy="2593975"/>
              </a:xfrm>
            </p:grpSpPr>
            <p:grpSp>
              <p:nvGrpSpPr>
                <p:cNvPr id="24" name="Grouper 69">
                  <a:extLst>
                    <a:ext uri="{FF2B5EF4-FFF2-40B4-BE49-F238E27FC236}">
                      <a16:creationId xmlns:a16="http://schemas.microsoft.com/office/drawing/2014/main" xmlns="" id="{96081743-5FB9-4DAD-8C23-CA747114F3B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605915" cy="2593975"/>
                  <a:chOff x="0" y="0"/>
                  <a:chExt cx="1605915" cy="2593975"/>
                </a:xfrm>
                <a:extLst>
                  <a:ext uri="{0CCBE362-F206-4b92-989A-16890622DB6E}">
                    <ma14:wrappingTextBoxFlag xmlns:ma14="http://schemas.microsoft.com/office/mac/drawingml/2011/main" xmlns="" val="1"/>
                  </a:ext>
                </a:extLst>
              </p:grpSpPr>
              <p:grpSp>
                <p:nvGrpSpPr>
                  <p:cNvPr id="26" name="Grouper 71">
                    <a:extLst>
                      <a:ext uri="{FF2B5EF4-FFF2-40B4-BE49-F238E27FC236}">
                        <a16:creationId xmlns:a16="http://schemas.microsoft.com/office/drawing/2014/main" xmlns="" id="{26D3EDCE-3D75-48BB-BCD5-7E23FCC7616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530350"/>
                    <a:ext cx="1605915" cy="692150"/>
                    <a:chOff x="0" y="0"/>
                    <a:chExt cx="1605915" cy="824230"/>
                  </a:xfrm>
                </p:grpSpPr>
                <p:grpSp>
                  <p:nvGrpSpPr>
                    <p:cNvPr id="78" name="Grouper 123">
                      <a:extLst>
                        <a:ext uri="{FF2B5EF4-FFF2-40B4-BE49-F238E27FC236}">
                          <a16:creationId xmlns:a16="http://schemas.microsoft.com/office/drawing/2014/main" xmlns="" id="{51F5C2B4-3BA6-474B-8106-53558EE405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605915" cy="824230"/>
                      <a:chOff x="0" y="0"/>
                      <a:chExt cx="571500" cy="824230"/>
                    </a:xfrm>
                  </p:grpSpPr>
                  <p:grpSp>
                    <p:nvGrpSpPr>
                      <p:cNvPr id="80" name="Grouper 125">
                        <a:extLst>
                          <a:ext uri="{FF2B5EF4-FFF2-40B4-BE49-F238E27FC236}">
                            <a16:creationId xmlns:a16="http://schemas.microsoft.com/office/drawing/2014/main" xmlns="" id="{1209F394-A69E-424B-B28C-1CEA7BD5D8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24130"/>
                        <a:ext cx="571500" cy="800100"/>
                        <a:chOff x="0" y="0"/>
                        <a:chExt cx="571500" cy="800100"/>
                      </a:xfrm>
                    </p:grpSpPr>
                    <p:sp>
                      <p:nvSpPr>
                        <p:cNvPr id="82" name="Arrondir un rectangle avec un coin du même côté 127">
                          <a:extLst>
                            <a:ext uri="{FF2B5EF4-FFF2-40B4-BE49-F238E27FC236}">
                              <a16:creationId xmlns:a16="http://schemas.microsoft.com/office/drawing/2014/main" xmlns="" id="{9CC54105-DBD7-485D-919A-9D6E2E4634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0"/>
                          <a:ext cx="571500" cy="800100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83" name="Arrondir un rectangle avec un coin du même côté 128">
                          <a:extLst>
                            <a:ext uri="{FF2B5EF4-FFF2-40B4-BE49-F238E27FC236}">
                              <a16:creationId xmlns:a16="http://schemas.microsoft.com/office/drawing/2014/main" xmlns="" id="{E8455875-8ED2-4FDE-A812-0DA55E45EB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206375"/>
                          <a:ext cx="571500" cy="593725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xmlns="" id="{D6B2A792-3C1D-410D-83CC-EE9AFA5BC57A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0" y="0"/>
                        <a:ext cx="571500" cy="45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xmlns="" id="{7C10C6FF-F8AC-4D17-BBC9-6D32B3AE86E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97840" y="205740"/>
                      <a:ext cx="629920" cy="577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7" name="Grouper 72">
                    <a:extLst>
                      <a:ext uri="{FF2B5EF4-FFF2-40B4-BE49-F238E27FC236}">
                        <a16:creationId xmlns:a16="http://schemas.microsoft.com/office/drawing/2014/main" xmlns="" id="{AA0FFDEF-FE93-4E25-9F69-1CD2B544BD9A}"/>
                      </a:ext>
                    </a:extLst>
                  </p:cNvPr>
                  <p:cNvGrpSpPr/>
                  <p:nvPr/>
                </p:nvGrpSpPr>
                <p:grpSpPr>
                  <a:xfrm>
                    <a:off x="464820" y="1050290"/>
                    <a:ext cx="676275" cy="1157605"/>
                    <a:chOff x="-115156" y="-5080"/>
                    <a:chExt cx="2760759" cy="1157605"/>
                  </a:xfrm>
                </p:grpSpPr>
                <p:sp>
                  <p:nvSpPr>
                    <p:cNvPr id="71" name="Arrondir un rectangle avec un coin du même côté 116">
                      <a:extLst>
                        <a:ext uri="{FF2B5EF4-FFF2-40B4-BE49-F238E27FC236}">
                          <a16:creationId xmlns:a16="http://schemas.microsoft.com/office/drawing/2014/main" xmlns="" id="{DD037935-193F-457E-9A74-2D1C6015ED66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352425"/>
                      <a:ext cx="2573020" cy="800100"/>
                    </a:xfrm>
                    <a:prstGeom prst="round2Same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2" name="Arrondir un rectangle avec un coin du même côté 117">
                      <a:extLst>
                        <a:ext uri="{FF2B5EF4-FFF2-40B4-BE49-F238E27FC236}">
                          <a16:creationId xmlns:a16="http://schemas.microsoft.com/office/drawing/2014/main" xmlns="" id="{CE6B6CCB-93D9-40A9-B2B9-0F46261D492E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544195"/>
                      <a:ext cx="2573020" cy="607695"/>
                    </a:xfrm>
                    <a:prstGeom prst="round2Same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xmlns="" id="{F3B4FAE3-C823-49C7-981F-0F9C65BC226E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0" y="328295"/>
                      <a:ext cx="2573020" cy="450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4" name="Parallélogramme 73">
                      <a:extLst>
                        <a:ext uri="{FF2B5EF4-FFF2-40B4-BE49-F238E27FC236}">
                          <a16:creationId xmlns:a16="http://schemas.microsoft.com/office/drawing/2014/main" xmlns="" id="{CCB23121-7617-4EA9-B289-2D44CC43E92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-115156" y="-5080"/>
                      <a:ext cx="733430" cy="1142365"/>
                    </a:xfrm>
                    <a:prstGeom prst="parallelogram">
                      <a:avLst>
                        <a:gd name="adj" fmla="val 77936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5" name="Parallélogramme 74">
                      <a:extLst>
                        <a:ext uri="{FF2B5EF4-FFF2-40B4-BE49-F238E27FC236}">
                          <a16:creationId xmlns:a16="http://schemas.microsoft.com/office/drawing/2014/main" xmlns="" id="{CDD2A60A-E059-4565-A8E3-9D63509BFD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7908" y="-5080"/>
                      <a:ext cx="637695" cy="1142365"/>
                    </a:xfrm>
                    <a:prstGeom prst="parallelogram">
                      <a:avLst>
                        <a:gd name="adj" fmla="val 72609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cxnSp>
                  <p:nvCxnSpPr>
                    <p:cNvPr id="76" name="Connecteur droit 75">
                      <a:extLst>
                        <a:ext uri="{FF2B5EF4-FFF2-40B4-BE49-F238E27FC236}">
                          <a16:creationId xmlns:a16="http://schemas.microsoft.com/office/drawing/2014/main" xmlns="" id="{AF411BC3-A86B-4A5F-9DAF-9A687CA882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96465" y="54356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Connecteur droit 76">
                      <a:extLst>
                        <a:ext uri="{FF2B5EF4-FFF2-40B4-BE49-F238E27FC236}">
                          <a16:creationId xmlns:a16="http://schemas.microsoft.com/office/drawing/2014/main" xmlns="" id="{841FF250-B55F-4D70-BF44-D2DD43333DF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54483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er 73">
                    <a:extLst>
                      <a:ext uri="{FF2B5EF4-FFF2-40B4-BE49-F238E27FC236}">
                        <a16:creationId xmlns:a16="http://schemas.microsoft.com/office/drawing/2014/main" xmlns="" id="{7E0F2A28-B6AC-4B1A-9BE8-2703C34063FF}"/>
                      </a:ext>
                    </a:extLst>
                  </p:cNvPr>
                  <p:cNvGrpSpPr/>
                  <p:nvPr/>
                </p:nvGrpSpPr>
                <p:grpSpPr>
                  <a:xfrm>
                    <a:off x="236220" y="2230120"/>
                    <a:ext cx="1143000" cy="363855"/>
                    <a:chOff x="0" y="0"/>
                    <a:chExt cx="1143000" cy="363855"/>
                  </a:xfrm>
                </p:grpSpPr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xmlns="" id="{FA13F0A6-14B0-4342-B4A3-B9CC0481E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143000" cy="363855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0" name="Ellipse 69">
                      <a:extLst>
                        <a:ext uri="{FF2B5EF4-FFF2-40B4-BE49-F238E27FC236}">
                          <a16:creationId xmlns:a16="http://schemas.microsoft.com/office/drawing/2014/main" xmlns="" id="{4DB04C9A-91AD-4490-86DD-2F28CC511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300" y="114300"/>
                      <a:ext cx="114300" cy="1352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9" name="Grouper 74">
                    <a:extLst>
                      <a:ext uri="{FF2B5EF4-FFF2-40B4-BE49-F238E27FC236}">
                        <a16:creationId xmlns:a16="http://schemas.microsoft.com/office/drawing/2014/main" xmlns="" id="{F0965761-2E00-451E-BDCE-F9D0E5B81296}"/>
                      </a:ext>
                    </a:extLst>
                  </p:cNvPr>
                  <p:cNvGrpSpPr/>
                  <p:nvPr/>
                </p:nvGrpSpPr>
                <p:grpSpPr>
                  <a:xfrm>
                    <a:off x="136525" y="0"/>
                    <a:ext cx="1342390" cy="1050290"/>
                    <a:chOff x="0" y="0"/>
                    <a:chExt cx="1342390" cy="1050290"/>
                  </a:xfrm>
                </p:grpSpPr>
                <p:grpSp>
                  <p:nvGrpSpPr>
                    <p:cNvPr id="56" name="Grouper 101">
                      <a:extLst>
                        <a:ext uri="{FF2B5EF4-FFF2-40B4-BE49-F238E27FC236}">
                          <a16:creationId xmlns:a16="http://schemas.microsoft.com/office/drawing/2014/main" xmlns="" id="{F9EC72F1-04D7-42DD-8621-F5DECD18A5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915" y="0"/>
                      <a:ext cx="1230630" cy="741680"/>
                      <a:chOff x="0" y="0"/>
                      <a:chExt cx="1230630" cy="741680"/>
                    </a:xfrm>
                  </p:grpSpPr>
                  <p:sp>
                    <p:nvSpPr>
                      <p:cNvPr id="65" name="Ellipse 64">
                        <a:extLst>
                          <a:ext uri="{FF2B5EF4-FFF2-40B4-BE49-F238E27FC236}">
                            <a16:creationId xmlns:a16="http://schemas.microsoft.com/office/drawing/2014/main" xmlns="" id="{4DD5C452-7FFE-452B-9491-34AE14CF28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000" y="121920"/>
                        <a:ext cx="680720" cy="619760"/>
                      </a:xfrm>
                      <a:prstGeom prst="ellipse">
                        <a:avLst/>
                      </a:prstGeom>
                      <a:noFill/>
                      <a:ln w="1905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6" name="Zone de texte 941">
                        <a:extLst>
                          <a:ext uri="{FF2B5EF4-FFF2-40B4-BE49-F238E27FC236}">
                            <a16:creationId xmlns:a16="http://schemas.microsoft.com/office/drawing/2014/main" xmlns="" id="{EDE1631E-2625-49E1-AC75-A37414A156A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4720" y="12700"/>
                        <a:ext cx="295910" cy="385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rgbClr val="C00000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+</a:t>
                        </a:r>
                        <a:r>
                          <a:rPr lang="fr-FR" sz="24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7" name="Zone de texte 942">
                        <a:extLst>
                          <a:ext uri="{FF2B5EF4-FFF2-40B4-BE49-F238E27FC236}">
                            <a16:creationId xmlns:a16="http://schemas.microsoft.com/office/drawing/2014/main" xmlns="" id="{751399F5-7817-408F-887F-80309B0DEB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0"/>
                        <a:ext cx="306070" cy="376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chemeClr val="accent1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-</a:t>
                        </a:r>
                        <a:r>
                          <a:rPr lang="fr-FR" sz="18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sz="1200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8" name="Zone de texte 900">
                        <a:extLst>
                          <a:ext uri="{FF2B5EF4-FFF2-40B4-BE49-F238E27FC236}">
                            <a16:creationId xmlns:a16="http://schemas.microsoft.com/office/drawing/2014/main" xmlns="" id="{5B87DF95-433A-493D-9AD7-C56AA5757C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290" y="207010"/>
                        <a:ext cx="371475" cy="410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fr-FR" sz="3200" dirty="0">
                            <a:effectLst/>
                            <a:ea typeface="ＭＳ 明朝"/>
                            <a:cs typeface="Times New Roman"/>
                          </a:rPr>
                          <a:t>G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</p:grpSp>
                <p:grpSp>
                  <p:nvGrpSpPr>
                    <p:cNvPr id="57" name="Grouper 102">
                      <a:extLst>
                        <a:ext uri="{FF2B5EF4-FFF2-40B4-BE49-F238E27FC236}">
                          <a16:creationId xmlns:a16="http://schemas.microsoft.com/office/drawing/2014/main" xmlns="" id="{CD10D8B0-3F3A-428B-ADFB-7CD43137C7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62" name="Connecteur droit 61">
                        <a:extLst>
                          <a:ext uri="{FF2B5EF4-FFF2-40B4-BE49-F238E27FC236}">
                            <a16:creationId xmlns:a16="http://schemas.microsoft.com/office/drawing/2014/main" xmlns="" id="{6CED5B28-251A-4695-9AC4-75ABE8322B8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Connecteur droit 62">
                        <a:extLst>
                          <a:ext uri="{FF2B5EF4-FFF2-40B4-BE49-F238E27FC236}">
                            <a16:creationId xmlns:a16="http://schemas.microsoft.com/office/drawing/2014/main" xmlns="" id="{AB459293-BB0A-4D9C-A290-FC7447FE24C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4" name="Connecteur droit 63">
                        <a:extLst>
                          <a:ext uri="{FF2B5EF4-FFF2-40B4-BE49-F238E27FC236}">
                            <a16:creationId xmlns:a16="http://schemas.microsoft.com/office/drawing/2014/main" xmlns="" id="{4BF11C18-05F0-4FDB-AE77-4D013016F52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8" name="Grouper 103">
                      <a:extLst>
                        <a:ext uri="{FF2B5EF4-FFF2-40B4-BE49-F238E27FC236}">
                          <a16:creationId xmlns:a16="http://schemas.microsoft.com/office/drawing/2014/main" xmlns="" id="{2D2B29B8-AE04-4246-8062-EFF0E8D66284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0457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59" name="Connecteur droit 58">
                        <a:extLst>
                          <a:ext uri="{FF2B5EF4-FFF2-40B4-BE49-F238E27FC236}">
                            <a16:creationId xmlns:a16="http://schemas.microsoft.com/office/drawing/2014/main" xmlns="" id="{E8789211-76BC-4FBE-BE96-041CB645CE6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Connecteur droit 59">
                        <a:extLst>
                          <a:ext uri="{FF2B5EF4-FFF2-40B4-BE49-F238E27FC236}">
                            <a16:creationId xmlns:a16="http://schemas.microsoft.com/office/drawing/2014/main" xmlns="" id="{63CD0D8C-676C-481E-B9A5-F97E8CAD615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Connecteur droit 60">
                        <a:extLst>
                          <a:ext uri="{FF2B5EF4-FFF2-40B4-BE49-F238E27FC236}">
                            <a16:creationId xmlns:a16="http://schemas.microsoft.com/office/drawing/2014/main" xmlns="" id="{F7E8CC27-81C6-4C78-8D6B-BC5E2B57CF7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0" name="Grouper 75">
                    <a:extLst>
                      <a:ext uri="{FF2B5EF4-FFF2-40B4-BE49-F238E27FC236}">
                        <a16:creationId xmlns:a16="http://schemas.microsoft.com/office/drawing/2014/main" xmlns="" id="{D5E24073-AF22-4C5B-AC88-760F8428CAAD}"/>
                      </a:ext>
                    </a:extLst>
                  </p:cNvPr>
                  <p:cNvGrpSpPr/>
                  <p:nvPr/>
                </p:nvGrpSpPr>
                <p:grpSpPr>
                  <a:xfrm>
                    <a:off x="122555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44" name="Grouper 89">
                      <a:extLst>
                        <a:ext uri="{FF2B5EF4-FFF2-40B4-BE49-F238E27FC236}">
                          <a16:creationId xmlns:a16="http://schemas.microsoft.com/office/drawing/2014/main" xmlns="" id="{1ED1AEE1-B7CF-4F0E-9454-7B87B28C2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4" name="Connecteur droit 53">
                        <a:extLst>
                          <a:ext uri="{FF2B5EF4-FFF2-40B4-BE49-F238E27FC236}">
                            <a16:creationId xmlns:a16="http://schemas.microsoft.com/office/drawing/2014/main" xmlns="" id="{52DB56DC-F90B-45D1-B22E-CAE16CF14DD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Connecteur droit 54">
                        <a:extLst>
                          <a:ext uri="{FF2B5EF4-FFF2-40B4-BE49-F238E27FC236}">
                            <a16:creationId xmlns:a16="http://schemas.microsoft.com/office/drawing/2014/main" xmlns="" id="{CD4FCA04-C73F-403C-9F6E-DD1754BA8E1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5" name="Grouper 90">
                      <a:extLst>
                        <a:ext uri="{FF2B5EF4-FFF2-40B4-BE49-F238E27FC236}">
                          <a16:creationId xmlns:a16="http://schemas.microsoft.com/office/drawing/2014/main" xmlns="" id="{263D8CAB-9A0C-4705-AB09-C581280920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2" name="Connecteur droit 51">
                        <a:extLst>
                          <a:ext uri="{FF2B5EF4-FFF2-40B4-BE49-F238E27FC236}">
                            <a16:creationId xmlns:a16="http://schemas.microsoft.com/office/drawing/2014/main" xmlns="" id="{D312452A-8444-4E4F-97E0-069D38E44D3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Connecteur droit 52">
                        <a:extLst>
                          <a:ext uri="{FF2B5EF4-FFF2-40B4-BE49-F238E27FC236}">
                            <a16:creationId xmlns:a16="http://schemas.microsoft.com/office/drawing/2014/main" xmlns="" id="{03279640-78F8-45D4-95D1-3764663213E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6" name="Grouper 91">
                      <a:extLst>
                        <a:ext uri="{FF2B5EF4-FFF2-40B4-BE49-F238E27FC236}">
                          <a16:creationId xmlns:a16="http://schemas.microsoft.com/office/drawing/2014/main" xmlns="" id="{150A1D0A-A1C0-4009-86A9-EFC3111990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0" name="Connecteur droit 49">
                        <a:extLst>
                          <a:ext uri="{FF2B5EF4-FFF2-40B4-BE49-F238E27FC236}">
                            <a16:creationId xmlns:a16="http://schemas.microsoft.com/office/drawing/2014/main" xmlns="" id="{7CFA150A-4557-4613-92EF-76CEC0F9600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Connecteur droit 50">
                        <a:extLst>
                          <a:ext uri="{FF2B5EF4-FFF2-40B4-BE49-F238E27FC236}">
                            <a16:creationId xmlns:a16="http://schemas.microsoft.com/office/drawing/2014/main" xmlns="" id="{A8CB4CBF-10D5-4875-89BD-C50B9FC4F17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7" name="Grouper 92">
                      <a:extLst>
                        <a:ext uri="{FF2B5EF4-FFF2-40B4-BE49-F238E27FC236}">
                          <a16:creationId xmlns:a16="http://schemas.microsoft.com/office/drawing/2014/main" xmlns="" id="{940CB44A-AA17-4F31-80D5-E996884FF4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8" name="Connecteur droit 47">
                        <a:extLst>
                          <a:ext uri="{FF2B5EF4-FFF2-40B4-BE49-F238E27FC236}">
                            <a16:creationId xmlns:a16="http://schemas.microsoft.com/office/drawing/2014/main" xmlns="" id="{F54EAE8D-B716-4952-A52C-A45018C6970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Connecteur droit 48">
                        <a:extLst>
                          <a:ext uri="{FF2B5EF4-FFF2-40B4-BE49-F238E27FC236}">
                            <a16:creationId xmlns:a16="http://schemas.microsoft.com/office/drawing/2014/main" xmlns="" id="{3E406D1E-88FB-4E78-BBBE-8976DB2A926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1" name="Grouper 76">
                    <a:extLst>
                      <a:ext uri="{FF2B5EF4-FFF2-40B4-BE49-F238E27FC236}">
                        <a16:creationId xmlns:a16="http://schemas.microsoft.com/office/drawing/2014/main" xmlns="" id="{4D53651E-F881-40BB-9801-2D3A6DF799B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228088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32" name="Grouper 77">
                      <a:extLst>
                        <a:ext uri="{FF2B5EF4-FFF2-40B4-BE49-F238E27FC236}">
                          <a16:creationId xmlns:a16="http://schemas.microsoft.com/office/drawing/2014/main" xmlns="" id="{01DE92F4-9AD9-43CF-BAB2-952257B0D0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2" name="Connecteur droit 41">
                        <a:extLst>
                          <a:ext uri="{FF2B5EF4-FFF2-40B4-BE49-F238E27FC236}">
                            <a16:creationId xmlns:a16="http://schemas.microsoft.com/office/drawing/2014/main" xmlns="" id="{02A2D758-AF88-43F2-9D90-C06EB07E611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Connecteur droit 42">
                        <a:extLst>
                          <a:ext uri="{FF2B5EF4-FFF2-40B4-BE49-F238E27FC236}">
                            <a16:creationId xmlns:a16="http://schemas.microsoft.com/office/drawing/2014/main" xmlns="" id="{7EFB4E84-7B79-441F-8972-96211A1EFB1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er 78">
                      <a:extLst>
                        <a:ext uri="{FF2B5EF4-FFF2-40B4-BE49-F238E27FC236}">
                          <a16:creationId xmlns:a16="http://schemas.microsoft.com/office/drawing/2014/main" xmlns="" id="{A7B59A61-9DBD-4011-809E-FDED1C558C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0" name="Connecteur droit 39">
                        <a:extLst>
                          <a:ext uri="{FF2B5EF4-FFF2-40B4-BE49-F238E27FC236}">
                            <a16:creationId xmlns:a16="http://schemas.microsoft.com/office/drawing/2014/main" xmlns="" id="{F385CD89-8FA2-4B91-BC38-57972661F58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Connecteur droit 40">
                        <a:extLst>
                          <a:ext uri="{FF2B5EF4-FFF2-40B4-BE49-F238E27FC236}">
                            <a16:creationId xmlns:a16="http://schemas.microsoft.com/office/drawing/2014/main" xmlns="" id="{662E7E78-CBC5-4133-B9C4-5CA29E4D1B4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er 79">
                      <a:extLst>
                        <a:ext uri="{FF2B5EF4-FFF2-40B4-BE49-F238E27FC236}">
                          <a16:creationId xmlns:a16="http://schemas.microsoft.com/office/drawing/2014/main" xmlns="" id="{5D6FA5B0-581C-4DC2-B4B6-ACBD65D647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8" name="Connecteur droit 37">
                        <a:extLst>
                          <a:ext uri="{FF2B5EF4-FFF2-40B4-BE49-F238E27FC236}">
                            <a16:creationId xmlns:a16="http://schemas.microsoft.com/office/drawing/2014/main" xmlns="" id="{972D0AE5-13BA-49AA-9B74-8C3C8E0F77E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Connecteur droit 38">
                        <a:extLst>
                          <a:ext uri="{FF2B5EF4-FFF2-40B4-BE49-F238E27FC236}">
                            <a16:creationId xmlns:a16="http://schemas.microsoft.com/office/drawing/2014/main" xmlns="" id="{68363E9F-295B-464E-8180-7E7109DE2E9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5" name="Grouper 80">
                      <a:extLst>
                        <a:ext uri="{FF2B5EF4-FFF2-40B4-BE49-F238E27FC236}">
                          <a16:creationId xmlns:a16="http://schemas.microsoft.com/office/drawing/2014/main" xmlns="" id="{A94BFBEB-D11E-482C-9FA8-E6329D929B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6" name="Connecteur droit 35">
                        <a:extLst>
                          <a:ext uri="{FF2B5EF4-FFF2-40B4-BE49-F238E27FC236}">
                            <a16:creationId xmlns:a16="http://schemas.microsoft.com/office/drawing/2014/main" xmlns="" id="{5683A197-B24F-409A-8B02-4CBCF86D468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Connecteur droit 36">
                        <a:extLst>
                          <a:ext uri="{FF2B5EF4-FFF2-40B4-BE49-F238E27FC236}">
                            <a16:creationId xmlns:a16="http://schemas.microsoft.com/office/drawing/2014/main" xmlns="" id="{B47D596A-4924-4DF5-90D6-0FEF52062A5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5" name="Rectangle à coins arrondis 70">
                  <a:extLst>
                    <a:ext uri="{FF2B5EF4-FFF2-40B4-BE49-F238E27FC236}">
                      <a16:creationId xmlns:a16="http://schemas.microsoft.com/office/drawing/2014/main" xmlns="" id="{5BFDB0C9-FA7C-4B5A-8E70-355D0CEA4EAF}"/>
                    </a:ext>
                  </a:extLst>
                </p:cNvPr>
                <p:cNvSpPr/>
                <p:nvPr/>
              </p:nvSpPr>
              <p:spPr>
                <a:xfrm>
                  <a:off x="704215" y="2146300"/>
                  <a:ext cx="228600" cy="4508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xmlns="" id="{2D3CA78A-133B-4B7E-95D7-277085679B66}"/>
                  </a:ext>
                </a:extLst>
              </p:cNvPr>
              <p:cNvSpPr txBox="1"/>
              <p:nvPr/>
            </p:nvSpPr>
            <p:spPr>
              <a:xfrm>
                <a:off x="6272240" y="4104879"/>
                <a:ext cx="242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Cristallisoir rempli </a:t>
                </a:r>
              </a:p>
              <a:p>
                <a:r>
                  <a:rPr lang="fr-FR" dirty="0"/>
                  <a:t>d’un mélange eau-glace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E4100E4F-C25C-43F5-900D-2CF6DFF0AA7A}"/>
                  </a:ext>
                </a:extLst>
              </p:cNvPr>
              <p:cNvSpPr txBox="1"/>
              <p:nvPr/>
            </p:nvSpPr>
            <p:spPr>
              <a:xfrm>
                <a:off x="466977" y="4893706"/>
                <a:ext cx="2241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Agitateur magnétique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xmlns="" id="{AEAF1197-5FAE-4D74-84A5-8FA53524F64D}"/>
                  </a:ext>
                </a:extLst>
              </p:cNvPr>
              <p:cNvSpPr txBox="1"/>
              <p:nvPr/>
            </p:nvSpPr>
            <p:spPr>
              <a:xfrm>
                <a:off x="940486" y="3245362"/>
                <a:ext cx="17361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Solution de </a:t>
                </a:r>
                <a:r>
                  <a:rPr lang="fr-FR" dirty="0" err="1" smtClean="0"/>
                  <a:t>NaCl</a:t>
                </a:r>
                <a:endParaRPr lang="fr-FR" dirty="0" smtClean="0"/>
              </a:p>
              <a:p>
                <a:r>
                  <a:rPr lang="fr-FR" dirty="0" smtClean="0"/>
                  <a:t>à 5 mol.L</a:t>
                </a:r>
                <a:r>
                  <a:rPr lang="fr-FR" baseline="30000" dirty="0" smtClean="0"/>
                  <a:t>-1</a:t>
                </a:r>
                <a:endParaRPr lang="fr-FR" baseline="30000" dirty="0"/>
              </a:p>
            </p:txBody>
          </p:sp>
          <p:sp>
            <p:nvSpPr>
              <p:cNvPr id="15" name="Flèche vers la droite 129">
                <a:extLst>
                  <a:ext uri="{FF2B5EF4-FFF2-40B4-BE49-F238E27FC236}">
                    <a16:creationId xmlns:a16="http://schemas.microsoft.com/office/drawing/2014/main" xmlns="" id="{2A27B422-EDCC-423C-97A1-0F89C3E46FC8}"/>
                  </a:ext>
                </a:extLst>
              </p:cNvPr>
              <p:cNvSpPr/>
              <p:nvPr/>
            </p:nvSpPr>
            <p:spPr>
              <a:xfrm rot="489713">
                <a:off x="2709294" y="3611080"/>
                <a:ext cx="1270926" cy="104915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6" name="Flèche vers la droite 130">
                <a:extLst>
                  <a:ext uri="{FF2B5EF4-FFF2-40B4-BE49-F238E27FC236}">
                    <a16:creationId xmlns:a16="http://schemas.microsoft.com/office/drawing/2014/main" xmlns="" id="{DE535654-6DA4-491E-885F-393303F707AF}"/>
                  </a:ext>
                </a:extLst>
              </p:cNvPr>
              <p:cNvSpPr/>
              <p:nvPr/>
            </p:nvSpPr>
            <p:spPr>
              <a:xfrm>
                <a:off x="2676621" y="5103002"/>
                <a:ext cx="912233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7" name="Flèche vers la droite 131">
                <a:extLst>
                  <a:ext uri="{FF2B5EF4-FFF2-40B4-BE49-F238E27FC236}">
                    <a16:creationId xmlns:a16="http://schemas.microsoft.com/office/drawing/2014/main" xmlns="" id="{F202C734-D73A-4305-B572-92726DF1E6A6}"/>
                  </a:ext>
                </a:extLst>
              </p:cNvPr>
              <p:cNvSpPr/>
              <p:nvPr/>
            </p:nvSpPr>
            <p:spPr>
              <a:xfrm rot="10800000">
                <a:off x="5760194" y="4313744"/>
                <a:ext cx="831106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Flèche vers la droite 132">
                <a:extLst>
                  <a:ext uri="{FF2B5EF4-FFF2-40B4-BE49-F238E27FC236}">
                    <a16:creationId xmlns:a16="http://schemas.microsoft.com/office/drawing/2014/main" xmlns="" id="{F57D0BDA-50DA-4928-9540-9606334C0C69}"/>
                  </a:ext>
                </a:extLst>
              </p:cNvPr>
              <p:cNvSpPr/>
              <p:nvPr/>
            </p:nvSpPr>
            <p:spPr>
              <a:xfrm rot="8871276" flipV="1">
                <a:off x="4887348" y="2934505"/>
                <a:ext cx="1731501" cy="129051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xmlns="" id="{C3116ACA-C02F-45D2-8653-AA73A66F8C71}"/>
                  </a:ext>
                </a:extLst>
              </p:cNvPr>
              <p:cNvSpPr txBox="1"/>
              <p:nvPr/>
            </p:nvSpPr>
            <p:spPr>
              <a:xfrm>
                <a:off x="6291457" y="2271579"/>
                <a:ext cx="851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C00000"/>
                    </a:solidFill>
                  </a:rPr>
                  <a:t>Anode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20" name="Flèche vers la droite 134">
                <a:extLst>
                  <a:ext uri="{FF2B5EF4-FFF2-40B4-BE49-F238E27FC236}">
                    <a16:creationId xmlns:a16="http://schemas.microsoft.com/office/drawing/2014/main" xmlns="" id="{1C16651C-6BB5-4AF5-A3D8-9AC0DCF4F750}"/>
                  </a:ext>
                </a:extLst>
              </p:cNvPr>
              <p:cNvSpPr/>
              <p:nvPr/>
            </p:nvSpPr>
            <p:spPr>
              <a:xfrm rot="2051029">
                <a:off x="2318755" y="2654162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xmlns="" id="{7F429A19-0C6C-4A63-BEE5-070599D6CA43}"/>
                  </a:ext>
                </a:extLst>
              </p:cNvPr>
              <p:cNvSpPr txBox="1"/>
              <p:nvPr/>
            </p:nvSpPr>
            <p:spPr>
              <a:xfrm>
                <a:off x="1519632" y="2007405"/>
                <a:ext cx="9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Cathode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xmlns="" id="{F74F78E3-FF56-41C3-BE88-37E0EAD2CE28}"/>
                  </a:ext>
                </a:extLst>
              </p:cNvPr>
              <p:cNvSpPr txBox="1"/>
              <p:nvPr/>
            </p:nvSpPr>
            <p:spPr>
              <a:xfrm>
                <a:off x="5575099" y="2024348"/>
                <a:ext cx="370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e-</a:t>
                </a:r>
              </a:p>
            </p:txBody>
          </p:sp>
          <p:sp>
            <p:nvSpPr>
              <p:cNvPr id="23" name="Flèche vers la droite 137">
                <a:extLst>
                  <a:ext uri="{FF2B5EF4-FFF2-40B4-BE49-F238E27FC236}">
                    <a16:creationId xmlns:a16="http://schemas.microsoft.com/office/drawing/2014/main" xmlns="" id="{73786084-AA87-4592-B31C-A130EB131365}"/>
                  </a:ext>
                </a:extLst>
              </p:cNvPr>
              <p:cNvSpPr/>
              <p:nvPr/>
            </p:nvSpPr>
            <p:spPr>
              <a:xfrm rot="16200000">
                <a:off x="5446116" y="2108564"/>
                <a:ext cx="217767" cy="183934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xmlns="" id="{B2AD1845-005D-4D56-8DD3-7B8026BCC5A3}"/>
                    </a:ext>
                  </a:extLst>
                </p:cNvPr>
                <p:cNvSpPr txBox="1"/>
                <p:nvPr/>
              </p:nvSpPr>
              <p:spPr>
                <a:xfrm>
                  <a:off x="2437049" y="5537623"/>
                  <a:ext cx="7378861" cy="581057"/>
                </a:xfrm>
                <a:prstGeom prst="rec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bSup>
                          <m:sSubSupPr>
                            <m:ctrlPr>
                              <a:rPr lang="fr-FR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b>
                            <m:r>
                              <a:rPr lang="fr-FR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  <m:r>
                              <a:rPr lang="fr-FR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b>
                          <m:sup>
                            <m:r>
                              <a:rPr lang="fr-FR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bSup>
                        <m:r>
                          <a:rPr lang="fr-FR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b>
                          <m:sSubPr>
                            <m:ctrlP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O</m:t>
                            </m:r>
                          </m:e>
                          <m:sub>
                            <m: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  <m: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b>
                        </m:sSub>
                        <m:r>
                          <a:rPr lang="fr-FR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b>
                          <m:sSubPr>
                            <m:ctrlPr>
                              <a:rPr lang="fr-FR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b>
                            <m:r>
                              <a:rPr lang="fr-FR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2(</m:t>
                            </m:r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  <m:r>
                              <a:rPr lang="fr-FR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b>
                        </m:sSub>
                        <m:r>
                          <a:rPr lang="fr-FR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  <m:sSubSup>
                          <m:sSubSupPr>
                            <m:ctrlP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O</m:t>
                            </m:r>
                          </m:e>
                          <m:sub>
                            <m: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  <m: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b>
                          <m:sup>
                            <m: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bSup>
                        <m:r>
                          <a:rPr lang="fr-FR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2(</m:t>
                            </m:r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g</m:t>
                            </m:r>
                            <m:r>
                              <a:rPr lang="fr-FR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fr-FR" sz="2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2AD1845-005D-4D56-8DD3-7B8026BCC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7049" y="5537623"/>
                  <a:ext cx="7378861" cy="58105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4525" t="38400" r="21475" b="56267"/>
          <a:stretch/>
        </p:blipFill>
        <p:spPr>
          <a:xfrm>
            <a:off x="7863688" y="2565053"/>
            <a:ext cx="4003120" cy="500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ZoneTexte 8">
                <a:extLst>
                  <a:ext uri="{FF2B5EF4-FFF2-40B4-BE49-F238E27FC236}">
                    <a16:creationId xmlns:a16="http://schemas.microsoft.com/office/drawing/2014/main" xmlns="" id="{B2AD1845-005D-4D56-8DD3-7B8026BCC5A3}"/>
                  </a:ext>
                </a:extLst>
              </p:cNvPr>
              <p:cNvSpPr txBox="1"/>
              <p:nvPr/>
            </p:nvSpPr>
            <p:spPr>
              <a:xfrm>
                <a:off x="507072" y="2481509"/>
                <a:ext cx="3899543" cy="406522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H</m:t>
                          </m:r>
                        </m:e>
                        <m:sub>
                          <m: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O</m:t>
                          </m:r>
                        </m:e>
                        <m:sub>
                          <m: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l</m:t>
                          </m:r>
                          <m: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</m:sup>
                      </m:sSup>
                      <m: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=2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H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O</m:t>
                          </m:r>
                        </m:e>
                        <m:sub>
                          <m: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aq</m:t>
                          </m:r>
                          <m: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b>
                        <m:sup>
                          <m: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</m:sup>
                      </m:sSubSup>
                      <m: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H</m:t>
                          </m:r>
                        </m:e>
                        <m:sub>
                          <m: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2(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g</m:t>
                          </m:r>
                          <m: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ZoneText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AD1845-005D-4D56-8DD3-7B8026BCC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72" y="2481509"/>
                <a:ext cx="3899543" cy="406522"/>
              </a:xfrm>
              <a:prstGeom prst="rect">
                <a:avLst/>
              </a:prstGeom>
              <a:blipFill rotWithShape="0">
                <a:blip r:embed="rId4"/>
                <a:stretch>
                  <a:fillRect b="-416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53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Dosage de l’eau de Javel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4">
            <a:extLst>
              <a:ext uri="{FF2B5EF4-FFF2-40B4-BE49-F238E27FC236}">
                <a16:creationId xmlns="" xmlns:a16="http://schemas.microsoft.com/office/drawing/2014/main" id="{8E3D01C2-CBB8-4300-A2B9-8D1ACD25BBF3}"/>
              </a:ext>
            </a:extLst>
          </p:cNvPr>
          <p:cNvSpPr txBox="1"/>
          <p:nvPr/>
        </p:nvSpPr>
        <p:spPr>
          <a:xfrm>
            <a:off x="1882" y="1074623"/>
            <a:ext cx="3059009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199" b="1" u="sng" dirty="0">
                <a:latin typeface="+mj-lt"/>
              </a:rPr>
              <a:t>Titrage indirect 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3BE7F58-C5C2-4985-B054-2E9D00FB7CF9}"/>
              </a:ext>
            </a:extLst>
          </p:cNvPr>
          <p:cNvSpPr/>
          <p:nvPr/>
        </p:nvSpPr>
        <p:spPr>
          <a:xfrm>
            <a:off x="412820" y="1754188"/>
            <a:ext cx="3316292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399" b="1" dirty="0"/>
              <a:t>(1) Ajout de KI en excès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790F3E18-535E-4D28-B84F-B60F6EC76592}"/>
                  </a:ext>
                </a:extLst>
              </p:cNvPr>
              <p:cNvSpPr/>
              <p:nvPr/>
            </p:nvSpPr>
            <p:spPr>
              <a:xfrm>
                <a:off x="4654870" y="1557306"/>
                <a:ext cx="6198941" cy="502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666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Cl</m:t>
                    </m:r>
                    <m:sSup>
                      <m:sSupPr>
                        <m:ctrlPr>
                          <a:rPr lang="fr-FR" sz="2666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666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fr-FR" sz="2666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fr-FR" sz="2666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666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666" dirty="0"/>
                  <a:t> + 2H</a:t>
                </a:r>
                <a:r>
                  <a:rPr lang="pt-BR" sz="2666" baseline="30000" dirty="0"/>
                  <a:t>+</a:t>
                </a:r>
                <a:r>
                  <a:rPr lang="pt-BR" sz="2666" dirty="0"/>
                  <a:t>(aq) + 2 e- = Cl</a:t>
                </a:r>
                <a:r>
                  <a:rPr lang="pt-BR" sz="2666" baseline="30000" dirty="0"/>
                  <a:t>-</a:t>
                </a:r>
                <a:r>
                  <a:rPr lang="pt-BR" sz="2666" dirty="0"/>
                  <a:t>(aq) + H</a:t>
                </a:r>
                <a:r>
                  <a:rPr lang="pt-BR" sz="2666" baseline="-25000" dirty="0"/>
                  <a:t>2</a:t>
                </a:r>
                <a:r>
                  <a:rPr lang="pt-BR" sz="2666" dirty="0"/>
                  <a:t>O(l) </a:t>
                </a:r>
                <a:endParaRPr lang="fr-FR" sz="2666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90F3E18-535E-4D28-B84F-B60F6EC76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870" y="1557306"/>
                <a:ext cx="6198941" cy="502573"/>
              </a:xfrm>
              <a:prstGeom prst="rect">
                <a:avLst/>
              </a:prstGeom>
              <a:blipFill rotWithShape="0">
                <a:blip r:embed="rId2"/>
                <a:stretch>
                  <a:fillRect t="-10843" r="-984" b="-3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DBE2D743-A8AB-4B79-ACF0-5F18F57F3201}"/>
                  </a:ext>
                </a:extLst>
              </p:cNvPr>
              <p:cNvSpPr/>
              <p:nvPr/>
            </p:nvSpPr>
            <p:spPr>
              <a:xfrm>
                <a:off x="7062725" y="1826284"/>
                <a:ext cx="3175356" cy="707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01103" lvl="1">
                  <a:lnSpc>
                    <a:spcPct val="150000"/>
                  </a:lnSpc>
                </a:pPr>
                <a:r>
                  <a:rPr lang="pt-BR" sz="2666" dirty="0"/>
                  <a:t>I</a:t>
                </a:r>
                <a:r>
                  <a:rPr lang="pt-BR" sz="2666" baseline="30000" dirty="0"/>
                  <a:t>-</a:t>
                </a:r>
                <a:r>
                  <a:rPr lang="pt-BR" sz="2666" dirty="0"/>
                  <a:t>(aq)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666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666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fr-FR" sz="2666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fr-FR" sz="2666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666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666" dirty="0"/>
                  <a:t> + 2e-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BE2D743-A8AB-4B79-ACF0-5F18F57F3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25" y="1826284"/>
                <a:ext cx="3175356" cy="707694"/>
              </a:xfrm>
              <a:prstGeom prst="rect">
                <a:avLst/>
              </a:prstGeom>
              <a:blipFill rotWithShape="0">
                <a:blip r:embed="rId3"/>
                <a:stretch>
                  <a:fillRect r="-385" b="-129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11">
            <a:extLst>
              <a:ext uri="{FF2B5EF4-FFF2-40B4-BE49-F238E27FC236}">
                <a16:creationId xmlns="" xmlns:a16="http://schemas.microsoft.com/office/drawing/2014/main" id="{DE357E27-E9AD-4A33-96E3-FB8F2EFB084F}"/>
              </a:ext>
            </a:extLst>
          </p:cNvPr>
          <p:cNvCxnSpPr>
            <a:cxnSpLocks/>
          </p:cNvCxnSpPr>
          <p:nvPr/>
        </p:nvCxnSpPr>
        <p:spPr>
          <a:xfrm>
            <a:off x="5272515" y="2621625"/>
            <a:ext cx="55894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B771EF85-9F6D-4FD8-B765-56A034480175}"/>
                  </a:ext>
                </a:extLst>
              </p:cNvPr>
              <p:cNvSpPr/>
              <p:nvPr/>
            </p:nvSpPr>
            <p:spPr>
              <a:xfrm>
                <a:off x="3650977" y="2569560"/>
                <a:ext cx="8663209" cy="6461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1103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399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Cl</m:t>
                      </m:r>
                      <m:sSup>
                        <m:sSupPr>
                          <m:ctrlPr>
                            <a:rPr lang="fr-FR" sz="2399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399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p>
                          <m:r>
                            <a:rPr lang="fr-FR" sz="2399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2399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399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399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sz="2399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399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399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23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399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399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sz="2399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399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399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fr-FR" sz="23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399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399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399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fr-FR" sz="2399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399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fr-FR" sz="2399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23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399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399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399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399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399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399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399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399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39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399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399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399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fr-FR" sz="2399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399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fr-FR" sz="2399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399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71EF85-9F6D-4FD8-B765-56A034480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977" y="2569560"/>
                <a:ext cx="8663209" cy="6461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074CF4FF-50B6-43EE-AE06-A05F4C292C1D}"/>
                  </a:ext>
                </a:extLst>
              </p:cNvPr>
              <p:cNvSpPr/>
              <p:nvPr/>
            </p:nvSpPr>
            <p:spPr>
              <a:xfrm>
                <a:off x="472675" y="3546440"/>
                <a:ext cx="4225709" cy="4683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399" b="1" dirty="0"/>
                  <a:t>(2) Titrage de I</a:t>
                </a:r>
                <a:r>
                  <a:rPr lang="fr-FR" sz="2399" b="1" baseline="-25000" dirty="0"/>
                  <a:t>2</a:t>
                </a:r>
                <a:r>
                  <a:rPr lang="fr-FR" sz="2399" b="1" dirty="0"/>
                  <a:t>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399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399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fr-FR" sz="2399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fr-FR" sz="2399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2399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 sz="2399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fr-FR" sz="2399"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d>
                      <m:dPr>
                        <m:ctrlPr>
                          <a:rPr lang="fr-FR" sz="2399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399"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sz="2399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399" b="1" dirty="0"/>
                  <a:t>: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4CF4FF-50B6-43EE-AE06-A05F4C292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75" y="3546440"/>
                <a:ext cx="4225709" cy="468398"/>
              </a:xfrm>
              <a:prstGeom prst="rect">
                <a:avLst/>
              </a:prstGeom>
              <a:blipFill rotWithShape="0">
                <a:blip r:embed="rId5"/>
                <a:stretch>
                  <a:fillRect l="-2309" t="-9091" r="-1154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F041C80C-31E9-4479-925D-45D755F6EE05}"/>
                  </a:ext>
                </a:extLst>
              </p:cNvPr>
              <p:cNvSpPr/>
              <p:nvPr/>
            </p:nvSpPr>
            <p:spPr>
              <a:xfrm>
                <a:off x="3060890" y="3960063"/>
                <a:ext cx="8963434" cy="84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1103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199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fr-FR" sz="319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199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3199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sz="3199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3199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3199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sz="3199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d>
                        <m:dPr>
                          <m:ctrlPr>
                            <a:rPr lang="fr-FR" sz="31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199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3199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199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199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3199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199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199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3199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fr-FR" sz="3199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3199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3199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31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199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3199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19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199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3199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fr-FR" sz="3199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3199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3199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fr-FR" sz="3199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fr-FR" sz="3199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3199">
                          <a:latin typeface="Cambria Math" panose="02040503050406030204" pitchFamily="18" charset="0"/>
                        </a:rPr>
                        <m:t>aq</m:t>
                      </m:r>
                      <m:r>
                        <a:rPr lang="fr-FR" sz="3199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199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041C80C-31E9-4479-925D-45D755F6E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890" y="3960063"/>
                <a:ext cx="8963434" cy="8455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2E57914-C01E-4F8F-9D10-134FD01113A6}"/>
              </a:ext>
            </a:extLst>
          </p:cNvPr>
          <p:cNvSpPr/>
          <p:nvPr/>
        </p:nvSpPr>
        <p:spPr>
          <a:xfrm>
            <a:off x="412820" y="4821055"/>
            <a:ext cx="2678041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399" b="1" dirty="0"/>
              <a:t>(3) À l’équivalence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563EC15-0474-4DD9-B4BA-40E7F5299644}"/>
                  </a:ext>
                </a:extLst>
              </p:cNvPr>
              <p:cNvSpPr/>
              <p:nvPr/>
            </p:nvSpPr>
            <p:spPr>
              <a:xfrm>
                <a:off x="2101479" y="5367909"/>
                <a:ext cx="9173946" cy="740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666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fr-FR" sz="266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666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666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fr-FR" sz="2666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FR" sz="2666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666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666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2666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66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666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666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666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666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666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sz="2666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  <m:r>
                          <a:rPr lang="fr-FR" sz="2666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666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666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399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399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sz="23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399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399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399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399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fr-FR" sz="2399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sz="2399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  <m:r>
                          <a:rPr lang="fr-FR" sz="2399" i="1">
                            <a:latin typeface="Cambria Math" panose="02040503050406030204" pitchFamily="18" charset="0"/>
                          </a:rPr>
                          <m:t>] </m:t>
                        </m:r>
                        <m:sSub>
                          <m:sSubPr>
                            <m:ctrlPr>
                              <a:rPr lang="fr-FR" sz="23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399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sz="2399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r>
                          <a:rPr lang="fr-FR" sz="2399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666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666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fr-FR" sz="266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666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Cl</m:t>
                        </m:r>
                        <m:sSup>
                          <m:sSupPr>
                            <m:ctrlPr>
                              <a:rPr lang="fr-FR" sz="2666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666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p>
                            <m:r>
                              <a:rPr lang="fr-FR" sz="2666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2399" baseline="-25000" dirty="0"/>
                  <a:t>titré</a:t>
                </a:r>
                <a:endParaRPr lang="pt-BR" sz="2399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563EC15-0474-4DD9-B4BA-40E7F5299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479" y="5367909"/>
                <a:ext cx="9173946" cy="740203"/>
              </a:xfrm>
              <a:prstGeom prst="rect">
                <a:avLst/>
              </a:prstGeom>
              <a:blipFill rotWithShape="0">
                <a:blip r:embed="rId7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12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Synthèse industrielle</a:t>
            </a:r>
            <a:endParaRPr lang="fr-FR" sz="3600" baseline="300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978900" y="5892800"/>
            <a:ext cx="2413000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Membrane cell process - Eurochlor - Mozilla Firefox 2020-04-01 10-42-40">
            <a:hlinkClick r:id="" action="ppaction://media"/>
            <a:extLst>
              <a:ext uri="{FF2B5EF4-FFF2-40B4-BE49-F238E27FC236}">
                <a16:creationId xmlns="" xmlns:a16="http://schemas.microsoft.com/office/drawing/2014/main" id="{41EE0997-4C68-49B9-811E-C18FFD576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06" y="1714498"/>
            <a:ext cx="6013986" cy="3391567"/>
          </a:xfrm>
          <a:prstGeom prst="rect">
            <a:avLst/>
          </a:prstGeom>
        </p:spPr>
      </p:pic>
      <p:pic>
        <p:nvPicPr>
          <p:cNvPr id="8" name="Mercury cell process - Eurochlor - Mozilla Firefox 2020-04-01 10-41-11">
            <a:hlinkClick r:id="" action="ppaction://media"/>
            <a:extLst>
              <a:ext uri="{FF2B5EF4-FFF2-40B4-BE49-F238E27FC236}">
                <a16:creationId xmlns="" xmlns:a16="http://schemas.microsoft.com/office/drawing/2014/main" id="{845929A6-E954-47BD-8EE5-65CEA1F081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1" y="1714499"/>
            <a:ext cx="6047179" cy="3410285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="" xmlns:a16="http://schemas.microsoft.com/office/drawing/2014/main" id="{52C097A9-C0B3-4715-9587-EDA5BF224EA2}"/>
              </a:ext>
            </a:extLst>
          </p:cNvPr>
          <p:cNvSpPr txBox="1"/>
          <p:nvPr/>
        </p:nvSpPr>
        <p:spPr>
          <a:xfrm>
            <a:off x="1064809" y="1116898"/>
            <a:ext cx="4464297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199" dirty="0">
                <a:latin typeface="+mj-lt"/>
              </a:rPr>
              <a:t>Cellule à membrane</a:t>
            </a:r>
          </a:p>
        </p:txBody>
      </p:sp>
      <p:sp>
        <p:nvSpPr>
          <p:cNvPr id="10" name="ZoneTexte 10">
            <a:extLst>
              <a:ext uri="{FF2B5EF4-FFF2-40B4-BE49-F238E27FC236}">
                <a16:creationId xmlns="" xmlns:a16="http://schemas.microsoft.com/office/drawing/2014/main" id="{B5D82AF7-371A-4FD9-BD4A-94B75A774A25}"/>
              </a:ext>
            </a:extLst>
          </p:cNvPr>
          <p:cNvSpPr txBox="1"/>
          <p:nvPr/>
        </p:nvSpPr>
        <p:spPr>
          <a:xfrm>
            <a:off x="6904037" y="1116898"/>
            <a:ext cx="4464297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199" dirty="0">
                <a:latin typeface="+mj-lt"/>
              </a:rPr>
              <a:t>Cellule à mercure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CD3D04E-F8A1-4920-9E6E-54112A0FD546}"/>
              </a:ext>
            </a:extLst>
          </p:cNvPr>
          <p:cNvSpPr/>
          <p:nvPr/>
        </p:nvSpPr>
        <p:spPr>
          <a:xfrm>
            <a:off x="853871" y="5741102"/>
            <a:ext cx="11751080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03"/>
            <a:r>
              <a:rPr lang="fr-FR" sz="1799" dirty="0">
                <a:solidFill>
                  <a:prstClr val="black"/>
                </a:solidFill>
                <a:latin typeface="Calibri" panose="020F0502020204030204"/>
                <a:hlinkClick r:id="rId8"/>
              </a:rPr>
              <a:t>https://www.eurochlor.org/about-chlor-alkali/how-are-chlorine-and-caustic-soda-made/membrane-cell-process/</a:t>
            </a:r>
            <a:endParaRPr lang="fr-FR" sz="1799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944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Synthèse industrielle du </a:t>
            </a:r>
            <a:r>
              <a:rPr lang="fr-FR" sz="3600" b="1" dirty="0" err="1" smtClean="0">
                <a:solidFill>
                  <a:srgbClr val="0070C0"/>
                </a:solidFill>
              </a:rPr>
              <a:t>dichlore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504431"/>
              </p:ext>
            </p:extLst>
          </p:nvPr>
        </p:nvGraphicFramePr>
        <p:xfrm>
          <a:off x="218646" y="2033601"/>
          <a:ext cx="11754708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748"/>
                <a:gridCol w="3903406"/>
                <a:gridCol w="3923071"/>
                <a:gridCol w="1649483"/>
              </a:tblGrid>
              <a:tr h="0">
                <a:tc>
                  <a:txBody>
                    <a:bodyPr/>
                    <a:lstStyle/>
                    <a:p>
                      <a:r>
                        <a:rPr lang="fr-FR" dirty="0" smtClean="0"/>
                        <a:t>Processus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Avantages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Inconvénients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Production en Europe (%)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smtClean="0"/>
                        <a:t>Cellule à mercure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Dichlore</a:t>
                      </a:r>
                      <a:r>
                        <a:rPr lang="fr-FR" dirty="0" smtClean="0"/>
                        <a:t> de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="1" baseline="0" dirty="0" smtClean="0"/>
                        <a:t>haute pureté</a:t>
                      </a:r>
                    </a:p>
                    <a:p>
                      <a:r>
                        <a:rPr lang="fr-FR" b="0" baseline="0" dirty="0" smtClean="0"/>
                        <a:t>Soude</a:t>
                      </a:r>
                      <a:r>
                        <a:rPr lang="fr-FR" b="1" baseline="0" dirty="0" smtClean="0"/>
                        <a:t> concentrée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smtClean="0"/>
                        <a:t>Consommation énergétique </a:t>
                      </a:r>
                      <a:r>
                        <a:rPr lang="fr-FR" baseline="0" dirty="0" smtClean="0"/>
                        <a:t>élevée</a:t>
                      </a:r>
                    </a:p>
                    <a:p>
                      <a:r>
                        <a:rPr lang="fr-FR" baseline="0" dirty="0" smtClean="0"/>
                        <a:t>Utilisation de </a:t>
                      </a:r>
                      <a:r>
                        <a:rPr lang="fr-FR" b="1" baseline="0" dirty="0" smtClean="0"/>
                        <a:t>mercure</a:t>
                      </a:r>
                    </a:p>
                    <a:p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Cellule à diaphragme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Consommation énergétique</a:t>
                      </a:r>
                      <a:r>
                        <a:rPr lang="fr-FR" baseline="0" dirty="0" smtClean="0"/>
                        <a:t> élevée</a:t>
                      </a:r>
                    </a:p>
                    <a:p>
                      <a:r>
                        <a:rPr lang="fr-FR" baseline="0" dirty="0" smtClean="0"/>
                        <a:t>Diaphragme souvent en </a:t>
                      </a:r>
                      <a:r>
                        <a:rPr lang="fr-FR" b="1" baseline="0" dirty="0" smtClean="0"/>
                        <a:t>amiante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smtClean="0"/>
                        <a:t>Cellule à membrane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smtClean="0"/>
                        <a:t>Séparation</a:t>
                      </a:r>
                      <a:r>
                        <a:rPr lang="fr-FR" dirty="0" smtClean="0"/>
                        <a:t> des produits</a:t>
                      </a:r>
                    </a:p>
                    <a:p>
                      <a:r>
                        <a:rPr lang="fr-FR" b="1" dirty="0" smtClean="0"/>
                        <a:t>Consommation</a:t>
                      </a:r>
                      <a:r>
                        <a:rPr lang="fr-FR" b="1" baseline="0" dirty="0" smtClean="0"/>
                        <a:t> énergétique </a:t>
                      </a:r>
                      <a:r>
                        <a:rPr lang="fr-FR" baseline="0" dirty="0" smtClean="0"/>
                        <a:t>modérée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Nécessite une </a:t>
                      </a:r>
                      <a:r>
                        <a:rPr lang="fr-FR" b="1" dirty="0" smtClean="0"/>
                        <a:t>purification</a:t>
                      </a:r>
                      <a:r>
                        <a:rPr lang="fr-FR" dirty="0" smtClean="0"/>
                        <a:t> du </a:t>
                      </a:r>
                      <a:r>
                        <a:rPr lang="fr-FR" dirty="0" err="1" smtClean="0"/>
                        <a:t>dichlore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85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Autres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Rectangle 84"/>
          <p:cNvSpPr/>
          <p:nvPr/>
        </p:nvSpPr>
        <p:spPr>
          <a:xfrm>
            <a:off x="218646" y="5869810"/>
            <a:ext cx="11754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https://www.eurochlor.org/about-chlor-alkali/how-are-chlorine-and-caustic-soda-made/membrane-cell-process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xmlns="" id="{B2AD1845-005D-4D56-8DD3-7B8026BCC5A3}"/>
                  </a:ext>
                </a:extLst>
              </p:cNvPr>
              <p:cNvSpPr txBox="1"/>
              <p:nvPr/>
            </p:nvSpPr>
            <p:spPr>
              <a:xfrm>
                <a:off x="2383150" y="1099897"/>
                <a:ext cx="7425697" cy="581057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C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l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aq</m:t>
                          </m:r>
                          <m:r>
                            <a:rPr lang="fr-F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b>
                        <m:sup>
                          <m:r>
                            <a:rPr lang="fr-F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</m:sup>
                      </m:sSubSup>
                      <m:r>
                        <a:rPr lang="fr-F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+2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H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O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l</m:t>
                          </m:r>
                          <m:r>
                            <a:rPr lang="fr-F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b>
                      </m:sSub>
                      <m: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C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l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aq</m:t>
                          </m:r>
                          <m:r>
                            <a:rPr lang="fr-FR" sz="28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b>
                      </m:sSub>
                      <m: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fr-FR" sz="28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H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O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aq</m:t>
                          </m:r>
                          <m: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b>
                        <m:sup>
                          <m: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</m:sup>
                      </m:sSubSup>
                      <m:r>
                        <a:rPr lang="fr-FR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H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g</m:t>
                          </m:r>
                          <m: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2AD1845-005D-4D56-8DD3-7B8026BCC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150" y="1099897"/>
                <a:ext cx="7425697" cy="5810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0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Exemple de complexe : l’</a:t>
            </a:r>
            <a:r>
              <a:rPr lang="fr-FR" sz="3600" b="1" dirty="0" err="1" smtClean="0">
                <a:solidFill>
                  <a:srgbClr val="0070C0"/>
                </a:solidFill>
              </a:rPr>
              <a:t>hexaaquacuivre</a:t>
            </a:r>
            <a:r>
              <a:rPr lang="fr-FR" sz="3600" b="1" dirty="0" smtClean="0">
                <a:solidFill>
                  <a:srgbClr val="0070C0"/>
                </a:solidFill>
              </a:rPr>
              <a:t> (II)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18646" y="2618490"/>
            <a:ext cx="117547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800" dirty="0" smtClean="0"/>
              <a:t>Ion </a:t>
            </a:r>
            <a:r>
              <a:rPr lang="fr-FR" sz="2800" dirty="0" err="1" smtClean="0"/>
              <a:t>hexaaquacuivre</a:t>
            </a:r>
            <a:r>
              <a:rPr lang="fr-FR" sz="2800" dirty="0" smtClean="0"/>
              <a:t> (II) </a:t>
            </a:r>
            <a:r>
              <a:rPr lang="fr-FR" sz="2800" b="1" dirty="0" smtClean="0">
                <a:solidFill>
                  <a:srgbClr val="0070C0"/>
                </a:solidFill>
              </a:rPr>
              <a:t>[Cu(H</a:t>
            </a:r>
            <a:r>
              <a:rPr lang="fr-FR" sz="2800" b="1" baseline="-25000" dirty="0" smtClean="0">
                <a:solidFill>
                  <a:srgbClr val="0070C0"/>
                </a:solidFill>
              </a:rPr>
              <a:t>2</a:t>
            </a:r>
            <a:r>
              <a:rPr lang="fr-FR" sz="2800" b="1" dirty="0" smtClean="0">
                <a:solidFill>
                  <a:srgbClr val="0070C0"/>
                </a:solidFill>
              </a:rPr>
              <a:t>O)</a:t>
            </a:r>
            <a:r>
              <a:rPr lang="fr-FR" sz="2800" b="1" baseline="-25000" dirty="0" smtClean="0">
                <a:solidFill>
                  <a:srgbClr val="0070C0"/>
                </a:solidFill>
              </a:rPr>
              <a:t>6</a:t>
            </a:r>
            <a:r>
              <a:rPr lang="fr-FR" sz="2800" b="1" dirty="0" smtClean="0">
                <a:solidFill>
                  <a:srgbClr val="0070C0"/>
                </a:solidFill>
              </a:rPr>
              <a:t>]</a:t>
            </a:r>
            <a:r>
              <a:rPr lang="fr-FR" sz="2800" b="1" baseline="30000" dirty="0" smtClean="0">
                <a:solidFill>
                  <a:srgbClr val="0070C0"/>
                </a:solidFill>
              </a:rPr>
              <a:t>2+</a:t>
            </a:r>
            <a:r>
              <a:rPr lang="fr-FR" sz="2800" b="1" dirty="0" smtClean="0"/>
              <a:t> </a:t>
            </a:r>
            <a:r>
              <a:rPr lang="fr-FR" sz="2800" dirty="0" smtClean="0"/>
              <a:t>;</a:t>
            </a:r>
          </a:p>
          <a:p>
            <a:pPr marL="285750" indent="-285750">
              <a:buFontTx/>
              <a:buChar char="-"/>
            </a:pPr>
            <a:endParaRPr lang="fr-FR" sz="2800" dirty="0"/>
          </a:p>
          <a:p>
            <a:pPr marL="285750" indent="-285750">
              <a:buFontTx/>
              <a:buChar char="-"/>
            </a:pPr>
            <a:r>
              <a:rPr lang="fr-FR" sz="2800" dirty="0" smtClean="0"/>
              <a:t>Cation central : </a:t>
            </a:r>
            <a:r>
              <a:rPr lang="fr-FR" sz="2800" b="1" dirty="0" smtClean="0">
                <a:solidFill>
                  <a:srgbClr val="0070C0"/>
                </a:solidFill>
              </a:rPr>
              <a:t>Cu</a:t>
            </a:r>
            <a:r>
              <a:rPr lang="fr-FR" sz="2800" b="1" baseline="30000" dirty="0" smtClean="0">
                <a:solidFill>
                  <a:srgbClr val="0070C0"/>
                </a:solidFill>
              </a:rPr>
              <a:t>2+</a:t>
            </a:r>
            <a:r>
              <a:rPr lang="fr-FR" sz="2800" dirty="0" smtClean="0"/>
              <a:t> ;</a:t>
            </a:r>
          </a:p>
          <a:p>
            <a:pPr marL="285750" indent="-285750">
              <a:buFontTx/>
              <a:buChar char="-"/>
            </a:pPr>
            <a:endParaRPr lang="fr-FR" sz="2800" dirty="0" smtClean="0"/>
          </a:p>
          <a:p>
            <a:pPr marL="285750" indent="-285750">
              <a:buFontTx/>
              <a:buChar char="-"/>
            </a:pPr>
            <a:r>
              <a:rPr lang="fr-FR" sz="2800" dirty="0" smtClean="0"/>
              <a:t>Ligands : </a:t>
            </a:r>
            <a:r>
              <a:rPr lang="fr-FR" sz="2800" b="1" dirty="0" smtClean="0">
                <a:solidFill>
                  <a:srgbClr val="0070C0"/>
                </a:solidFill>
              </a:rPr>
              <a:t>H</a:t>
            </a:r>
            <a:r>
              <a:rPr lang="fr-FR" sz="2800" b="1" baseline="-25000" dirty="0" smtClean="0">
                <a:solidFill>
                  <a:srgbClr val="0070C0"/>
                </a:solidFill>
              </a:rPr>
              <a:t>2</a:t>
            </a:r>
            <a:r>
              <a:rPr lang="fr-FR" sz="2800" b="1" dirty="0" smtClean="0">
                <a:solidFill>
                  <a:srgbClr val="0070C0"/>
                </a:solidFill>
              </a:rPr>
              <a:t>O</a:t>
            </a:r>
            <a:r>
              <a:rPr lang="fr-FR" sz="2800" dirty="0" smtClean="0"/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72C1696C-D7CB-49C0-ACD7-076836861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86" y="994589"/>
            <a:ext cx="4424795" cy="51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Exemples de </a:t>
            </a:r>
            <a:r>
              <a:rPr lang="fr-FR" sz="3600" b="1" dirty="0" smtClean="0">
                <a:solidFill>
                  <a:srgbClr val="0070C0"/>
                </a:solidFill>
              </a:rPr>
              <a:t>complexes : Fer </a:t>
            </a:r>
            <a:r>
              <a:rPr lang="fr-FR" sz="3600" b="1" dirty="0" err="1" smtClean="0">
                <a:solidFill>
                  <a:srgbClr val="0070C0"/>
                </a:solidFill>
              </a:rPr>
              <a:t>acac</a:t>
            </a:r>
            <a:endParaRPr lang="fr-FR" sz="3600" baseline="300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3">
            <a:extLst>
              <a:ext uri="{FF2B5EF4-FFF2-40B4-BE49-F238E27FC236}">
                <a16:creationId xmlns="" xmlns:a16="http://schemas.microsoft.com/office/drawing/2014/main" id="{A45CE4ED-35F7-4CCF-A923-B70D72C4F304}"/>
              </a:ext>
            </a:extLst>
          </p:cNvPr>
          <p:cNvSpPr txBox="1"/>
          <p:nvPr/>
        </p:nvSpPr>
        <p:spPr>
          <a:xfrm>
            <a:off x="1669659" y="1743223"/>
            <a:ext cx="40545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Nom : [Fe(</a:t>
            </a:r>
            <a:r>
              <a:rPr lang="fr-FR" sz="280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acac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)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3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]</a:t>
            </a:r>
            <a:endParaRPr lang="fr-FR" sz="2800" kern="1200" baseline="300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Atome central : Fe</a:t>
            </a:r>
            <a:endParaRPr lang="fr-FR" sz="2800" b="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Ligand : </a:t>
            </a:r>
          </a:p>
        </p:txBody>
      </p:sp>
      <p:pic>
        <p:nvPicPr>
          <p:cNvPr id="7" name="Image 4">
            <a:extLst>
              <a:ext uri="{FF2B5EF4-FFF2-40B4-BE49-F238E27FC236}">
                <a16:creationId xmlns="" xmlns:a16="http://schemas.microsoft.com/office/drawing/2014/main" id="{7199CAA1-269A-439F-B30A-8A5373C0E8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52" y="1494504"/>
            <a:ext cx="4054550" cy="3547285"/>
          </a:xfrm>
          <a:prstGeom prst="rect">
            <a:avLst/>
          </a:prstGeom>
        </p:spPr>
      </p:pic>
      <p:pic>
        <p:nvPicPr>
          <p:cNvPr id="8" name="Image 5">
            <a:extLst>
              <a:ext uri="{FF2B5EF4-FFF2-40B4-BE49-F238E27FC236}">
                <a16:creationId xmlns="" xmlns:a16="http://schemas.microsoft.com/office/drawing/2014/main" id="{0B723BA9-2C97-4F0E-B095-2EBC4824D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35" y="3268146"/>
            <a:ext cx="1812264" cy="9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Synthèse de [Fe(</a:t>
            </a:r>
            <a:r>
              <a:rPr lang="fr-FR" sz="3600" b="1" dirty="0" err="1">
                <a:solidFill>
                  <a:srgbClr val="0070C0"/>
                </a:solidFill>
              </a:rPr>
              <a:t>acac</a:t>
            </a:r>
            <a:r>
              <a:rPr lang="fr-FR" sz="3600" b="1" dirty="0">
                <a:solidFill>
                  <a:srgbClr val="0070C0"/>
                </a:solidFill>
              </a:rPr>
              <a:t>)</a:t>
            </a:r>
            <a:r>
              <a:rPr lang="fr-FR" sz="3600" b="1" baseline="-25000" dirty="0">
                <a:solidFill>
                  <a:srgbClr val="0070C0"/>
                </a:solidFill>
              </a:rPr>
              <a:t>3</a:t>
            </a:r>
            <a:r>
              <a:rPr lang="fr-FR" sz="3600" b="1" dirty="0">
                <a:solidFill>
                  <a:srgbClr val="0070C0"/>
                </a:solidFill>
              </a:rPr>
              <a:t>]= Fe(C</a:t>
            </a:r>
            <a:r>
              <a:rPr lang="fr-FR" sz="3600" b="1" baseline="-25000" dirty="0">
                <a:solidFill>
                  <a:srgbClr val="0070C0"/>
                </a:solidFill>
              </a:rPr>
              <a:t>5</a:t>
            </a:r>
            <a:r>
              <a:rPr lang="fr-FR" sz="3600" b="1" dirty="0">
                <a:solidFill>
                  <a:srgbClr val="0070C0"/>
                </a:solidFill>
              </a:rPr>
              <a:t>H</a:t>
            </a:r>
            <a:r>
              <a:rPr lang="fr-FR" sz="3600" b="1" baseline="-25000" dirty="0">
                <a:solidFill>
                  <a:srgbClr val="0070C0"/>
                </a:solidFill>
              </a:rPr>
              <a:t>7</a:t>
            </a:r>
            <a:r>
              <a:rPr lang="fr-FR" sz="3600" b="1" dirty="0">
                <a:solidFill>
                  <a:srgbClr val="0070C0"/>
                </a:solidFill>
              </a:rPr>
              <a:t>O</a:t>
            </a:r>
            <a:r>
              <a:rPr lang="fr-FR" sz="3600" b="1" baseline="-25000" dirty="0">
                <a:solidFill>
                  <a:srgbClr val="0070C0"/>
                </a:solidFill>
              </a:rPr>
              <a:t>2</a:t>
            </a:r>
            <a:r>
              <a:rPr lang="fr-FR" sz="3600" b="1" dirty="0">
                <a:solidFill>
                  <a:srgbClr val="0070C0"/>
                </a:solidFill>
              </a:rPr>
              <a:t>)</a:t>
            </a:r>
            <a:r>
              <a:rPr lang="fr-FR" sz="3600" b="1" baseline="-25000" dirty="0">
                <a:solidFill>
                  <a:srgbClr val="0070C0"/>
                </a:solidFill>
              </a:rPr>
              <a:t>3</a:t>
            </a:r>
            <a:endParaRPr lang="fr-FR" sz="3600" baseline="-250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108">
            <a:extLst>
              <a:ext uri="{FF2B5EF4-FFF2-40B4-BE49-F238E27FC236}">
                <a16:creationId xmlns="" xmlns:a16="http://schemas.microsoft.com/office/drawing/2014/main" id="{A91122D8-9DE8-44C7-B10C-1D3F28A827E9}"/>
              </a:ext>
            </a:extLst>
          </p:cNvPr>
          <p:cNvGrpSpPr/>
          <p:nvPr/>
        </p:nvGrpSpPr>
        <p:grpSpPr>
          <a:xfrm>
            <a:off x="1792463" y="1494504"/>
            <a:ext cx="8685733" cy="4755766"/>
            <a:chOff x="512080" y="1720631"/>
            <a:chExt cx="8327298" cy="4262962"/>
          </a:xfrm>
        </p:grpSpPr>
        <p:grpSp>
          <p:nvGrpSpPr>
            <p:cNvPr id="10" name="Grouper 117">
              <a:extLst>
                <a:ext uri="{FF2B5EF4-FFF2-40B4-BE49-F238E27FC236}">
                  <a16:creationId xmlns="" xmlns:a16="http://schemas.microsoft.com/office/drawing/2014/main" id="{A33115FD-0324-4909-AED3-F8533DFB5448}"/>
                </a:ext>
              </a:extLst>
            </p:cNvPr>
            <p:cNvGrpSpPr/>
            <p:nvPr/>
          </p:nvGrpSpPr>
          <p:grpSpPr>
            <a:xfrm>
              <a:off x="6457872" y="4652633"/>
              <a:ext cx="633731" cy="1330960"/>
              <a:chOff x="0" y="0"/>
              <a:chExt cx="633731" cy="1330960"/>
            </a:xfrm>
          </p:grpSpPr>
          <p:grpSp>
            <p:nvGrpSpPr>
              <p:cNvPr id="90" name="Grouper 118">
                <a:extLst>
                  <a:ext uri="{FF2B5EF4-FFF2-40B4-BE49-F238E27FC236}">
                    <a16:creationId xmlns="" xmlns:a16="http://schemas.microsoft.com/office/drawing/2014/main" id="{24C95ADB-E43C-4284-8067-BE0E314A17DD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5"/>
                <a:chOff x="0" y="0"/>
                <a:chExt cx="632461" cy="1042035"/>
              </a:xfrm>
            </p:grpSpPr>
            <p:grpSp>
              <p:nvGrpSpPr>
                <p:cNvPr id="101" name="Grouper 129">
                  <a:extLst>
                    <a:ext uri="{FF2B5EF4-FFF2-40B4-BE49-F238E27FC236}">
                      <a16:creationId xmlns="" xmlns:a16="http://schemas.microsoft.com/office/drawing/2014/main" id="{CA326574-5A99-4265-8223-9195DAEF24C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5"/>
                  <a:chOff x="0" y="0"/>
                  <a:chExt cx="501650" cy="826770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="" xmlns:a16="http://schemas.microsoft.com/office/drawing/2014/main" id="{0D096C58-1B62-4B76-85F1-6D454BAD9303}"/>
                      </a:ext>
                    </a:extLst>
                  </p:cNvPr>
                  <p:cNvSpPr/>
                  <p:nvPr/>
                </p:nvSpPr>
                <p:spPr>
                  <a:xfrm>
                    <a:off x="175260" y="99695"/>
                    <a:ext cx="152400" cy="1685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grpSp>
                <p:nvGrpSpPr>
                  <p:cNvPr id="104" name="Grouper 132">
                    <a:extLst>
                      <a:ext uri="{FF2B5EF4-FFF2-40B4-BE49-F238E27FC236}">
                        <a16:creationId xmlns="" xmlns:a16="http://schemas.microsoft.com/office/drawing/2014/main" id="{57431AC4-74D0-4047-921F-2CE7AF61F11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111" name="Arrondir un rectangle avec un coin du même côté 139">
                      <a:extLst>
                        <a:ext uri="{FF2B5EF4-FFF2-40B4-BE49-F238E27FC236}">
                          <a16:creationId xmlns="" xmlns:a16="http://schemas.microsoft.com/office/drawing/2014/main" id="{58854522-C2EF-488D-8E1C-C74CCB832E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  <p:sp>
                  <p:nvSpPr>
                    <p:cNvPr id="112" name="Rectangle 111">
                      <a:extLst>
                        <a:ext uri="{FF2B5EF4-FFF2-40B4-BE49-F238E27FC236}">
                          <a16:creationId xmlns="" xmlns:a16="http://schemas.microsoft.com/office/drawing/2014/main" id="{221A7747-0801-42C1-B174-128E2BD48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</p:grpSp>
              <p:sp>
                <p:nvSpPr>
                  <p:cNvPr id="105" name="Rectangle 104">
                    <a:extLst>
                      <a:ext uri="{FF2B5EF4-FFF2-40B4-BE49-F238E27FC236}">
                        <a16:creationId xmlns="" xmlns:a16="http://schemas.microsoft.com/office/drawing/2014/main" id="{271B667A-BFBF-4B30-8825-440156FB3AB8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106" name="Triangle isocèle 22">
                    <a:extLst>
                      <a:ext uri="{FF2B5EF4-FFF2-40B4-BE49-F238E27FC236}">
                        <a16:creationId xmlns="" xmlns:a16="http://schemas.microsoft.com/office/drawing/2014/main" id="{AAEC1BD9-6817-4558-9654-7129447B4800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="" xmlns:a16="http://schemas.microsoft.com/office/drawing/2014/main" id="{0AEEAAF3-AF0A-4962-82C8-EC4EA3A98769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grpSp>
                <p:nvGrpSpPr>
                  <p:cNvPr id="108" name="Grouper 136">
                    <a:extLst>
                      <a:ext uri="{FF2B5EF4-FFF2-40B4-BE49-F238E27FC236}">
                        <a16:creationId xmlns="" xmlns:a16="http://schemas.microsoft.com/office/drawing/2014/main" id="{62A6A96F-9321-48AE-B914-7FA6D4CE1AEA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109" name="Arrondir un rectangle avec un coin du même côté 137">
                      <a:extLst>
                        <a:ext uri="{FF2B5EF4-FFF2-40B4-BE49-F238E27FC236}">
                          <a16:creationId xmlns="" xmlns:a16="http://schemas.microsoft.com/office/drawing/2014/main" id="{EB0274BA-67BB-4A1E-A69A-2742DCBF38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  <p:sp>
                  <p:nvSpPr>
                    <p:cNvPr id="110" name="Trapèze 26">
                      <a:extLst>
                        <a:ext uri="{FF2B5EF4-FFF2-40B4-BE49-F238E27FC236}">
                          <a16:creationId xmlns="" xmlns:a16="http://schemas.microsoft.com/office/drawing/2014/main" id="{3AD50BE3-9F87-4CD1-97B9-3FC47B1C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</p:grpSp>
            </p:grpSp>
            <p:cxnSp>
              <p:nvCxnSpPr>
                <p:cNvPr id="102" name="Connecteur droit 18">
                  <a:extLst>
                    <a:ext uri="{FF2B5EF4-FFF2-40B4-BE49-F238E27FC236}">
                      <a16:creationId xmlns="" xmlns:a16="http://schemas.microsoft.com/office/drawing/2014/main" id="{12802846-97CC-479B-A6B6-8E58DE0B9FD4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er 119">
                <a:extLst>
                  <a:ext uri="{FF2B5EF4-FFF2-40B4-BE49-F238E27FC236}">
                    <a16:creationId xmlns="" xmlns:a16="http://schemas.microsoft.com/office/drawing/2014/main" id="{C1FD6F06-E13E-4CE4-A088-1682EA40694E}"/>
                  </a:ext>
                </a:extLst>
              </p:cNvPr>
              <p:cNvGrpSpPr/>
              <p:nvPr/>
            </p:nvGrpSpPr>
            <p:grpSpPr>
              <a:xfrm rot="16200000">
                <a:off x="89852" y="589599"/>
                <a:ext cx="90805" cy="270510"/>
                <a:chOff x="0" y="0"/>
                <a:chExt cx="192140" cy="428179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="" xmlns:a16="http://schemas.microsoft.com/office/drawing/2014/main" id="{93508EAA-527C-4065-9D43-7A876F59DC03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="" xmlns:a16="http://schemas.microsoft.com/office/drawing/2014/main" id="{64FBED28-87C0-42D7-9C31-DED094ABAE06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id="{C0708E63-0321-4E39-94D1-E14253D18F73}"/>
                  </a:ext>
                </a:extLst>
              </p:cNvPr>
              <p:cNvSpPr/>
              <p:nvPr/>
            </p:nvSpPr>
            <p:spPr>
              <a:xfrm>
                <a:off x="111760" y="5651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93" name="Triangle isocèle 9">
                <a:extLst>
                  <a:ext uri="{FF2B5EF4-FFF2-40B4-BE49-F238E27FC236}">
                    <a16:creationId xmlns="" xmlns:a16="http://schemas.microsoft.com/office/drawing/2014/main" id="{F848B6F3-4AD7-4935-8869-F94EDEB39DBA}"/>
                  </a:ext>
                </a:extLst>
              </p:cNvPr>
              <p:cNvSpPr/>
              <p:nvPr/>
            </p:nvSpPr>
            <p:spPr>
              <a:xfrm>
                <a:off x="111760" y="179705"/>
                <a:ext cx="412750" cy="1238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="" xmlns:a16="http://schemas.microsoft.com/office/drawing/2014/main" id="{9611CA87-E192-4623-8D3E-BB54DC986F21}"/>
                  </a:ext>
                </a:extLst>
              </p:cNvPr>
              <p:cNvSpPr/>
              <p:nvPr/>
            </p:nvSpPr>
            <p:spPr>
              <a:xfrm>
                <a:off x="78740" y="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95" name="Triangle isocèle 11">
                <a:extLst>
                  <a:ext uri="{FF2B5EF4-FFF2-40B4-BE49-F238E27FC236}">
                    <a16:creationId xmlns="" xmlns:a16="http://schemas.microsoft.com/office/drawing/2014/main" id="{227B6DF2-11C0-464B-874B-E92CF5697F07}"/>
                  </a:ext>
                </a:extLst>
              </p:cNvPr>
              <p:cNvSpPr/>
              <p:nvPr/>
            </p:nvSpPr>
            <p:spPr>
              <a:xfrm rot="10800000">
                <a:off x="111760" y="306070"/>
                <a:ext cx="412750" cy="12382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grpSp>
            <p:nvGrpSpPr>
              <p:cNvPr id="96" name="Grouper 124">
                <a:extLst>
                  <a:ext uri="{FF2B5EF4-FFF2-40B4-BE49-F238E27FC236}">
                    <a16:creationId xmlns="" xmlns:a16="http://schemas.microsoft.com/office/drawing/2014/main" id="{6747B601-2F4F-40D2-B50F-24DF66C1193E}"/>
                  </a:ext>
                </a:extLst>
              </p:cNvPr>
              <p:cNvGrpSpPr/>
              <p:nvPr/>
            </p:nvGrpSpPr>
            <p:grpSpPr>
              <a:xfrm>
                <a:off x="228600" y="340995"/>
                <a:ext cx="177800" cy="273050"/>
                <a:chOff x="0" y="72096"/>
                <a:chExt cx="192140" cy="35608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="" xmlns:a16="http://schemas.microsoft.com/office/drawing/2014/main" id="{DA729718-64EE-470A-9EC0-757FF61125BB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="" xmlns:a16="http://schemas.microsoft.com/office/drawing/2014/main" id="{3972CE26-13E1-4B78-A956-6E7BF59F2C36}"/>
                    </a:ext>
                  </a:extLst>
                </p:cNvPr>
                <p:cNvSpPr/>
                <p:nvPr/>
              </p:nvSpPr>
              <p:spPr>
                <a:xfrm>
                  <a:off x="6350" y="72096"/>
                  <a:ext cx="176929" cy="3560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</p:grpSp>
        <p:grpSp>
          <p:nvGrpSpPr>
            <p:cNvPr id="11" name="Grouper 154">
              <a:extLst>
                <a:ext uri="{FF2B5EF4-FFF2-40B4-BE49-F238E27FC236}">
                  <a16:creationId xmlns="" xmlns:a16="http://schemas.microsoft.com/office/drawing/2014/main" id="{C3C7A271-15BA-4AF8-867F-0B85740624F0}"/>
                </a:ext>
              </a:extLst>
            </p:cNvPr>
            <p:cNvGrpSpPr/>
            <p:nvPr/>
          </p:nvGrpSpPr>
          <p:grpSpPr>
            <a:xfrm>
              <a:off x="899795" y="2549321"/>
              <a:ext cx="1143000" cy="1149033"/>
              <a:chOff x="1397000" y="2040716"/>
              <a:chExt cx="1143000" cy="1149033"/>
            </a:xfrm>
          </p:grpSpPr>
          <p:grpSp>
            <p:nvGrpSpPr>
              <p:cNvPr id="77" name="Grouper 3">
                <a:extLst>
                  <a:ext uri="{FF2B5EF4-FFF2-40B4-BE49-F238E27FC236}">
                    <a16:creationId xmlns="" xmlns:a16="http://schemas.microsoft.com/office/drawing/2014/main" id="{0600F09C-B7EE-43EF-B839-3D25C3524B11}"/>
                  </a:ext>
                </a:extLst>
              </p:cNvPr>
              <p:cNvGrpSpPr/>
              <p:nvPr/>
            </p:nvGrpSpPr>
            <p:grpSpPr>
              <a:xfrm>
                <a:off x="1397000" y="2217564"/>
                <a:ext cx="1143000" cy="972185"/>
                <a:chOff x="0" y="0"/>
                <a:chExt cx="1143000" cy="972185"/>
              </a:xfrm>
            </p:grpSpPr>
            <p:grpSp>
              <p:nvGrpSpPr>
                <p:cNvPr id="86" name="Grouper 4">
                  <a:extLst>
                    <a:ext uri="{FF2B5EF4-FFF2-40B4-BE49-F238E27FC236}">
                      <a16:creationId xmlns="" xmlns:a16="http://schemas.microsoft.com/office/drawing/2014/main" id="{70510986-4714-4AC9-8F48-21C074B1B6D2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="" xmlns:a16="http://schemas.microsoft.com/office/drawing/2014/main" id="{5E3F8D64-89C7-4B66-A400-77C547C2C2C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89" name="Ellipse 42">
                    <a:extLst>
                      <a:ext uri="{FF2B5EF4-FFF2-40B4-BE49-F238E27FC236}">
                        <a16:creationId xmlns="" xmlns:a16="http://schemas.microsoft.com/office/drawing/2014/main" id="{1B435810-07CF-42D9-A1FC-3E82682170D0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87" name="Corde 40">
                  <a:extLst>
                    <a:ext uri="{FF2B5EF4-FFF2-40B4-BE49-F238E27FC236}">
                      <a16:creationId xmlns="" xmlns:a16="http://schemas.microsoft.com/office/drawing/2014/main" id="{165D9E55-4364-4BD1-98FC-3CBECEA9E49B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78" name="Grouper 8">
                <a:extLst>
                  <a:ext uri="{FF2B5EF4-FFF2-40B4-BE49-F238E27FC236}">
                    <a16:creationId xmlns="" xmlns:a16="http://schemas.microsoft.com/office/drawing/2014/main" id="{59F2E83A-C783-4BA8-A280-216C6D6D7ACA}"/>
                  </a:ext>
                </a:extLst>
              </p:cNvPr>
              <p:cNvGrpSpPr/>
              <p:nvPr/>
            </p:nvGrpSpPr>
            <p:grpSpPr>
              <a:xfrm flipH="1">
                <a:off x="1629410" y="2040716"/>
                <a:ext cx="693420" cy="883285"/>
                <a:chOff x="0" y="0"/>
                <a:chExt cx="693420" cy="883285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id="{3865F31E-1A8B-4ECA-BA3A-97AE53B86036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id="{7B6810DE-C284-41EB-BB09-7F8A71C9818C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3" name="Ellipse 36">
                  <a:extLst>
                    <a:ext uri="{FF2B5EF4-FFF2-40B4-BE49-F238E27FC236}">
                      <a16:creationId xmlns="" xmlns:a16="http://schemas.microsoft.com/office/drawing/2014/main" id="{3144289B-B1F6-487E-828D-AF59E2A0C013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id="{746E79FE-DB2C-461F-8D03-7F9C6ED64B30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="" xmlns:a16="http://schemas.microsoft.com/office/drawing/2014/main" id="{BFE3F7EA-215A-4121-99A7-98C770CE2018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79" name="Corde 32">
                <a:extLst>
                  <a:ext uri="{FF2B5EF4-FFF2-40B4-BE49-F238E27FC236}">
                    <a16:creationId xmlns="" xmlns:a16="http://schemas.microsoft.com/office/drawing/2014/main" id="{5065E400-78B5-4B23-89AC-691587976C39}"/>
                  </a:ext>
                </a:extLst>
              </p:cNvPr>
              <p:cNvSpPr/>
              <p:nvPr/>
            </p:nvSpPr>
            <p:spPr>
              <a:xfrm rot="17560116">
                <a:off x="1629266" y="2231798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80" name="Ellipse 33">
                <a:extLst>
                  <a:ext uri="{FF2B5EF4-FFF2-40B4-BE49-F238E27FC236}">
                    <a16:creationId xmlns="" xmlns:a16="http://schemas.microsoft.com/office/drawing/2014/main" id="{77DD436D-5206-48D3-930B-1FE688E52081}"/>
                  </a:ext>
                </a:extLst>
              </p:cNvPr>
              <p:cNvSpPr/>
              <p:nvPr/>
            </p:nvSpPr>
            <p:spPr>
              <a:xfrm>
                <a:off x="1896745" y="2842548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12" name="Grouper 155">
              <a:extLst>
                <a:ext uri="{FF2B5EF4-FFF2-40B4-BE49-F238E27FC236}">
                  <a16:creationId xmlns="" xmlns:a16="http://schemas.microsoft.com/office/drawing/2014/main" id="{4636C639-FD0E-49C8-B6AE-075F7464E32E}"/>
                </a:ext>
              </a:extLst>
            </p:cNvPr>
            <p:cNvGrpSpPr/>
            <p:nvPr/>
          </p:nvGrpSpPr>
          <p:grpSpPr>
            <a:xfrm>
              <a:off x="3723005" y="1750106"/>
              <a:ext cx="1294024" cy="1925532"/>
              <a:chOff x="3723005" y="1241501"/>
              <a:chExt cx="1294024" cy="1925532"/>
            </a:xfrm>
          </p:grpSpPr>
          <p:grpSp>
            <p:nvGrpSpPr>
              <p:cNvPr id="45" name="Grouper 20">
                <a:extLst>
                  <a:ext uri="{FF2B5EF4-FFF2-40B4-BE49-F238E27FC236}">
                    <a16:creationId xmlns="" xmlns:a16="http://schemas.microsoft.com/office/drawing/2014/main" id="{F8488B79-5872-47A0-A718-9FEBE69555B4}"/>
                  </a:ext>
                </a:extLst>
              </p:cNvPr>
              <p:cNvGrpSpPr/>
              <p:nvPr/>
            </p:nvGrpSpPr>
            <p:grpSpPr>
              <a:xfrm>
                <a:off x="3723005" y="2194848"/>
                <a:ext cx="1143000" cy="972185"/>
                <a:chOff x="0" y="0"/>
                <a:chExt cx="1143000" cy="972185"/>
              </a:xfrm>
            </p:grpSpPr>
            <p:grpSp>
              <p:nvGrpSpPr>
                <p:cNvPr id="73" name="Grouper 27">
                  <a:extLst>
                    <a:ext uri="{FF2B5EF4-FFF2-40B4-BE49-F238E27FC236}">
                      <a16:creationId xmlns="" xmlns:a16="http://schemas.microsoft.com/office/drawing/2014/main" id="{50CE379B-4DAA-442B-B6ED-5E457F045A85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="" xmlns:a16="http://schemas.microsoft.com/office/drawing/2014/main" id="{E4F60085-BCBE-4431-83BF-075BE87D618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76" name="Ellipse 75">
                    <a:extLst>
                      <a:ext uri="{FF2B5EF4-FFF2-40B4-BE49-F238E27FC236}">
                        <a16:creationId xmlns="" xmlns:a16="http://schemas.microsoft.com/office/drawing/2014/main" id="{F2CA7564-A583-44E3-8FC7-6B8B766A55C6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74" name="Corde 73">
                  <a:extLst>
                    <a:ext uri="{FF2B5EF4-FFF2-40B4-BE49-F238E27FC236}">
                      <a16:creationId xmlns="" xmlns:a16="http://schemas.microsoft.com/office/drawing/2014/main" id="{8C8A1704-4448-450D-8F5B-857CEEB992C6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6" name="Grouper 21">
                <a:extLst>
                  <a:ext uri="{FF2B5EF4-FFF2-40B4-BE49-F238E27FC236}">
                    <a16:creationId xmlns="" xmlns:a16="http://schemas.microsoft.com/office/drawing/2014/main" id="{68E3C5F0-9883-4CF5-A6E7-1EE0E4BD434C}"/>
                  </a:ext>
                </a:extLst>
              </p:cNvPr>
              <p:cNvGrpSpPr/>
              <p:nvPr/>
            </p:nvGrpSpPr>
            <p:grpSpPr>
              <a:xfrm flipH="1">
                <a:off x="3955415" y="2018000"/>
                <a:ext cx="693420" cy="883285"/>
                <a:chOff x="0" y="0"/>
                <a:chExt cx="693420" cy="88328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id="{1E83F3EC-C6EC-4425-ADA5-F4A02AA4CFA2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id="{FC8A5733-27BE-4101-831A-4DD5DA31D8D3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="" xmlns:a16="http://schemas.microsoft.com/office/drawing/2014/main" id="{D6D00D39-8ACF-4391-B94B-9EB47BEC7555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id="{02F0CB17-F4E4-4D0D-A18C-6C258D190AB5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id="{04606DF2-67E4-4AC2-950C-A2F7A30435A3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7" name="Grouper 9">
                <a:extLst>
                  <a:ext uri="{FF2B5EF4-FFF2-40B4-BE49-F238E27FC236}">
                    <a16:creationId xmlns="" xmlns:a16="http://schemas.microsoft.com/office/drawing/2014/main" id="{422C1DD4-B4FD-475D-B2C3-13E4EE9863FB}"/>
                  </a:ext>
                </a:extLst>
              </p:cNvPr>
              <p:cNvGrpSpPr/>
              <p:nvPr/>
            </p:nvGrpSpPr>
            <p:grpSpPr>
              <a:xfrm>
                <a:off x="4187920" y="1972453"/>
                <a:ext cx="219710" cy="161925"/>
                <a:chOff x="0" y="0"/>
                <a:chExt cx="219710" cy="16192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id="{66FB9F10-FE68-46D8-937A-7BE7C5A55BBB}"/>
                    </a:ext>
                  </a:extLst>
                </p:cNvPr>
                <p:cNvSpPr/>
                <p:nvPr/>
              </p:nvSpPr>
              <p:spPr>
                <a:xfrm>
                  <a:off x="45720" y="45720"/>
                  <a:ext cx="134620" cy="1162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id="{13E8C019-4C5E-4A60-8054-7F5C8A14D8A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9710" cy="4508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8" name="Grouper 18">
                <a:extLst>
                  <a:ext uri="{FF2B5EF4-FFF2-40B4-BE49-F238E27FC236}">
                    <a16:creationId xmlns="" xmlns:a16="http://schemas.microsoft.com/office/drawing/2014/main" id="{20369BD7-4257-4A67-9AF1-8AE86C4C4AA9}"/>
                  </a:ext>
                </a:extLst>
              </p:cNvPr>
              <p:cNvGrpSpPr/>
              <p:nvPr/>
            </p:nvGrpSpPr>
            <p:grpSpPr>
              <a:xfrm flipH="1">
                <a:off x="4706515" y="1241501"/>
                <a:ext cx="310514" cy="1184275"/>
                <a:chOff x="3222687" y="3124896"/>
                <a:chExt cx="310514" cy="1184275"/>
              </a:xfrm>
            </p:grpSpPr>
            <p:grpSp>
              <p:nvGrpSpPr>
                <p:cNvPr id="51" name="Grouper 46">
                  <a:extLst>
                    <a:ext uri="{FF2B5EF4-FFF2-40B4-BE49-F238E27FC236}">
                      <a16:creationId xmlns="" xmlns:a16="http://schemas.microsoft.com/office/drawing/2014/main" id="{8312365C-AE73-42BD-A81D-64CB3464B3A9}"/>
                    </a:ext>
                  </a:extLst>
                </p:cNvPr>
                <p:cNvGrpSpPr/>
                <p:nvPr/>
              </p:nvGrpSpPr>
              <p:grpSpPr>
                <a:xfrm rot="19789929">
                  <a:off x="3232846" y="3124896"/>
                  <a:ext cx="300355" cy="1184275"/>
                  <a:chOff x="0" y="0"/>
                  <a:chExt cx="300355" cy="1184275"/>
                </a:xfrm>
              </p:grpSpPr>
              <p:sp>
                <p:nvSpPr>
                  <p:cNvPr id="53" name="Cadre 52">
                    <a:extLst>
                      <a:ext uri="{FF2B5EF4-FFF2-40B4-BE49-F238E27FC236}">
                        <a16:creationId xmlns="" xmlns:a16="http://schemas.microsoft.com/office/drawing/2014/main" id="{AC9FA5A4-68F1-4A80-8416-17E1C088C1AF}"/>
                      </a:ext>
                    </a:extLst>
                  </p:cNvPr>
                  <p:cNvSpPr/>
                  <p:nvPr/>
                </p:nvSpPr>
                <p:spPr>
                  <a:xfrm>
                    <a:off x="0" y="139065"/>
                    <a:ext cx="210820" cy="826770"/>
                  </a:xfrm>
                  <a:prstGeom prst="frame">
                    <a:avLst>
                      <a:gd name="adj1" fmla="val 25000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="" xmlns:a16="http://schemas.microsoft.com/office/drawing/2014/main" id="{B1554014-0F25-4C74-9B46-5EE2EC426E17}"/>
                      </a:ext>
                    </a:extLst>
                  </p:cNvPr>
                  <p:cNvSpPr/>
                  <p:nvPr/>
                </p:nvSpPr>
                <p:spPr>
                  <a:xfrm>
                    <a:off x="112395" y="13335"/>
                    <a:ext cx="15240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="" xmlns:a16="http://schemas.microsoft.com/office/drawing/2014/main" id="{6B25806B-D259-4641-92E8-C3BA36EBF9F3}"/>
                      </a:ext>
                    </a:extLst>
                  </p:cNvPr>
                  <p:cNvSpPr/>
                  <p:nvPr/>
                </p:nvSpPr>
                <p:spPr>
                  <a:xfrm>
                    <a:off x="154940" y="815340"/>
                    <a:ext cx="6350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6" name="Rectangle à coins arrondis 76">
                    <a:extLst>
                      <a:ext uri="{FF2B5EF4-FFF2-40B4-BE49-F238E27FC236}">
                        <a16:creationId xmlns="" xmlns:a16="http://schemas.microsoft.com/office/drawing/2014/main" id="{415745B7-E631-4AFE-98A6-9715F3B0E9C1}"/>
                      </a:ext>
                    </a:extLst>
                  </p:cNvPr>
                  <p:cNvSpPr/>
                  <p:nvPr/>
                </p:nvSpPr>
                <p:spPr>
                  <a:xfrm>
                    <a:off x="73660" y="100330"/>
                    <a:ext cx="226695" cy="721360"/>
                  </a:xfrm>
                  <a:prstGeom prst="roundRect">
                    <a:avLst>
                      <a:gd name="adj" fmla="val 41877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="" xmlns:a16="http://schemas.microsoft.com/office/drawing/2014/main" id="{17111044-FA52-4283-9927-3A82D718E0EE}"/>
                      </a:ext>
                    </a:extLst>
                  </p:cNvPr>
                  <p:cNvSpPr/>
                  <p:nvPr/>
                </p:nvSpPr>
                <p:spPr>
                  <a:xfrm>
                    <a:off x="120015" y="962660"/>
                    <a:ext cx="13462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="" xmlns:a16="http://schemas.microsoft.com/office/drawing/2014/main" id="{4CDC09A6-CB62-405B-9AC3-A3543CCCF76D}"/>
                      </a:ext>
                    </a:extLst>
                  </p:cNvPr>
                  <p:cNvSpPr/>
                  <p:nvPr/>
                </p:nvSpPr>
                <p:spPr>
                  <a:xfrm>
                    <a:off x="120015" y="855345"/>
                    <a:ext cx="144780" cy="45719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9" name="Ellipse 58">
                    <a:extLst>
                      <a:ext uri="{FF2B5EF4-FFF2-40B4-BE49-F238E27FC236}">
                        <a16:creationId xmlns="" xmlns:a16="http://schemas.microsoft.com/office/drawing/2014/main" id="{C6B9E343-C8A0-4574-B81F-AC2B7F0E22F5}"/>
                      </a:ext>
                    </a:extLst>
                  </p:cNvPr>
                  <p:cNvSpPr/>
                  <p:nvPr/>
                </p:nvSpPr>
                <p:spPr>
                  <a:xfrm>
                    <a:off x="255270" y="818515"/>
                    <a:ext cx="45085" cy="11239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="" xmlns:a16="http://schemas.microsoft.com/office/drawing/2014/main" id="{DFA737A0-030C-45B4-91A9-AA8BC5CB2DE9}"/>
                      </a:ext>
                    </a:extLst>
                  </p:cNvPr>
                  <p:cNvSpPr/>
                  <p:nvPr/>
                </p:nvSpPr>
                <p:spPr>
                  <a:xfrm>
                    <a:off x="127000" y="921385"/>
                    <a:ext cx="85725" cy="117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="" xmlns:a16="http://schemas.microsoft.com/office/drawing/2014/main" id="{E7D2F3CD-6796-4FFE-A8DC-B2E1B3C32957}"/>
                      </a:ext>
                    </a:extLst>
                  </p:cNvPr>
                  <p:cNvSpPr/>
                  <p:nvPr/>
                </p:nvSpPr>
                <p:spPr>
                  <a:xfrm>
                    <a:off x="127000" y="1066800"/>
                    <a:ext cx="122555" cy="117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="" xmlns:a16="http://schemas.microsoft.com/office/drawing/2014/main" id="{9D43D2AE-8610-42A9-8612-785A6DF4AEDF}"/>
                      </a:ext>
                    </a:extLst>
                  </p:cNvPr>
                  <p:cNvSpPr/>
                  <p:nvPr/>
                </p:nvSpPr>
                <p:spPr>
                  <a:xfrm>
                    <a:off x="67945" y="918210"/>
                    <a:ext cx="114935" cy="444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="" xmlns:a16="http://schemas.microsoft.com/office/drawing/2014/main" id="{CF0DFE89-6CCE-475E-887B-2E81441F988F}"/>
                      </a:ext>
                    </a:extLst>
                  </p:cNvPr>
                  <p:cNvSpPr/>
                  <p:nvPr/>
                </p:nvSpPr>
                <p:spPr>
                  <a:xfrm>
                    <a:off x="47625" y="143510"/>
                    <a:ext cx="114935" cy="438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="" xmlns:a16="http://schemas.microsoft.com/office/drawing/2014/main" id="{10F7070E-D2D3-4B34-A17B-B78F2E34FAE8}"/>
                      </a:ext>
                    </a:extLst>
                  </p:cNvPr>
                  <p:cNvSpPr/>
                  <p:nvPr/>
                </p:nvSpPr>
                <p:spPr>
                  <a:xfrm>
                    <a:off x="121285" y="0"/>
                    <a:ext cx="132715" cy="13144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="" xmlns:a16="http://schemas.microsoft.com/office/drawing/2014/main" id="{7D50663C-717D-4DB3-8DEC-B81A72B744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9540" y="757555"/>
                    <a:ext cx="114935" cy="438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cxnSp>
              <p:nvCxnSpPr>
                <p:cNvPr id="52" name="Connecteur droit 51">
                  <a:extLst>
                    <a:ext uri="{FF2B5EF4-FFF2-40B4-BE49-F238E27FC236}">
                      <a16:creationId xmlns="" xmlns:a16="http://schemas.microsoft.com/office/drawing/2014/main" id="{6F6B0718-0565-4FC2-A460-B90C1655EEE3}"/>
                    </a:ext>
                  </a:extLst>
                </p:cNvPr>
                <p:cNvCxnSpPr/>
                <p:nvPr/>
              </p:nvCxnSpPr>
              <p:spPr>
                <a:xfrm>
                  <a:off x="3222687" y="3585272"/>
                  <a:ext cx="251512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Corde 48">
                <a:extLst>
                  <a:ext uri="{FF2B5EF4-FFF2-40B4-BE49-F238E27FC236}">
                    <a16:creationId xmlns="" xmlns:a16="http://schemas.microsoft.com/office/drawing/2014/main" id="{B747AB03-7F14-4C1E-9069-6D3CEF5A8C79}"/>
                  </a:ext>
                </a:extLst>
              </p:cNvPr>
              <p:cNvSpPr/>
              <p:nvPr/>
            </p:nvSpPr>
            <p:spPr>
              <a:xfrm rot="17560116">
                <a:off x="3955273" y="2206268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="" xmlns:a16="http://schemas.microsoft.com/office/drawing/2014/main" id="{0341343C-6730-4787-B1B6-50A6A19BD849}"/>
                  </a:ext>
                </a:extLst>
              </p:cNvPr>
              <p:cNvSpPr/>
              <p:nvPr/>
            </p:nvSpPr>
            <p:spPr>
              <a:xfrm>
                <a:off x="4222752" y="2817018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13" name="Grouper 156">
              <a:extLst>
                <a:ext uri="{FF2B5EF4-FFF2-40B4-BE49-F238E27FC236}">
                  <a16:creationId xmlns="" xmlns:a16="http://schemas.microsoft.com/office/drawing/2014/main" id="{B6747AB5-CBAE-46D3-BE81-DB506975B31E}"/>
                </a:ext>
              </a:extLst>
            </p:cNvPr>
            <p:cNvGrpSpPr/>
            <p:nvPr/>
          </p:nvGrpSpPr>
          <p:grpSpPr>
            <a:xfrm>
              <a:off x="6626688" y="2481058"/>
              <a:ext cx="1143000" cy="1207280"/>
              <a:chOff x="6172200" y="1959753"/>
              <a:chExt cx="1143000" cy="1207280"/>
            </a:xfrm>
          </p:grpSpPr>
          <p:grpSp>
            <p:nvGrpSpPr>
              <p:cNvPr id="29" name="Grouper 32">
                <a:extLst>
                  <a:ext uri="{FF2B5EF4-FFF2-40B4-BE49-F238E27FC236}">
                    <a16:creationId xmlns="" xmlns:a16="http://schemas.microsoft.com/office/drawing/2014/main" id="{CF82066E-5135-44D9-B6B8-3794903EA644}"/>
                  </a:ext>
                </a:extLst>
              </p:cNvPr>
              <p:cNvGrpSpPr/>
              <p:nvPr/>
            </p:nvGrpSpPr>
            <p:grpSpPr>
              <a:xfrm>
                <a:off x="6172200" y="2194848"/>
                <a:ext cx="1143000" cy="972185"/>
                <a:chOff x="0" y="0"/>
                <a:chExt cx="1143000" cy="972185"/>
              </a:xfrm>
            </p:grpSpPr>
            <p:grpSp>
              <p:nvGrpSpPr>
                <p:cNvPr id="41" name="Grouper 39">
                  <a:extLst>
                    <a:ext uri="{FF2B5EF4-FFF2-40B4-BE49-F238E27FC236}">
                      <a16:creationId xmlns="" xmlns:a16="http://schemas.microsoft.com/office/drawing/2014/main" id="{03221D68-46F1-44CF-B590-301AB5F7845C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="" xmlns:a16="http://schemas.microsoft.com/office/drawing/2014/main" id="{3C65DCE4-D415-4CA4-A7E2-6351130FB6C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44" name="Ellipse 92">
                    <a:extLst>
                      <a:ext uri="{FF2B5EF4-FFF2-40B4-BE49-F238E27FC236}">
                        <a16:creationId xmlns="" xmlns:a16="http://schemas.microsoft.com/office/drawing/2014/main" id="{68DFAA51-5176-4D5F-93A0-8201A885582B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42" name="Corde 90">
                  <a:extLst>
                    <a:ext uri="{FF2B5EF4-FFF2-40B4-BE49-F238E27FC236}">
                      <a16:creationId xmlns="" xmlns:a16="http://schemas.microsoft.com/office/drawing/2014/main" id="{DD32C919-83E1-41A4-8061-8AED6B0DB31E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30" name="Grouper 33">
                <a:extLst>
                  <a:ext uri="{FF2B5EF4-FFF2-40B4-BE49-F238E27FC236}">
                    <a16:creationId xmlns="" xmlns:a16="http://schemas.microsoft.com/office/drawing/2014/main" id="{B399C180-EF8D-420B-8397-708923ECDE8D}"/>
                  </a:ext>
                </a:extLst>
              </p:cNvPr>
              <p:cNvGrpSpPr/>
              <p:nvPr/>
            </p:nvGrpSpPr>
            <p:grpSpPr>
              <a:xfrm flipH="1">
                <a:off x="6404610" y="2018000"/>
                <a:ext cx="693420" cy="883285"/>
                <a:chOff x="0" y="0"/>
                <a:chExt cx="693420" cy="883285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="" xmlns:a16="http://schemas.microsoft.com/office/drawing/2014/main" id="{BEE22EC9-574C-4608-B5F2-98D7FCE3F10B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="" xmlns:a16="http://schemas.microsoft.com/office/drawing/2014/main" id="{884A9BE0-8306-4585-B298-32E9862A335F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8" name="Ellipse 86">
                  <a:extLst>
                    <a:ext uri="{FF2B5EF4-FFF2-40B4-BE49-F238E27FC236}">
                      <a16:creationId xmlns="" xmlns:a16="http://schemas.microsoft.com/office/drawing/2014/main" id="{1CB3D6B4-BC58-47DC-99E8-C25BB52EE451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="" xmlns:a16="http://schemas.microsoft.com/office/drawing/2014/main" id="{959B705D-22C1-4190-945B-459262E74C0C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="" xmlns:a16="http://schemas.microsoft.com/office/drawing/2014/main" id="{958FCEE4-5553-4897-BB4B-296D16993C81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31" name="Grouper 111">
                <a:extLst>
                  <a:ext uri="{FF2B5EF4-FFF2-40B4-BE49-F238E27FC236}">
                    <a16:creationId xmlns="" xmlns:a16="http://schemas.microsoft.com/office/drawing/2014/main" id="{B630EAA2-D8D8-4925-84CC-575C0869D679}"/>
                  </a:ext>
                </a:extLst>
              </p:cNvPr>
              <p:cNvGrpSpPr/>
              <p:nvPr/>
            </p:nvGrpSpPr>
            <p:grpSpPr>
              <a:xfrm>
                <a:off x="6637115" y="1959753"/>
                <a:ext cx="219710" cy="161925"/>
                <a:chOff x="0" y="0"/>
                <a:chExt cx="219710" cy="16192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34" name="Rectangle 33">
                  <a:extLst>
                    <a:ext uri="{FF2B5EF4-FFF2-40B4-BE49-F238E27FC236}">
                      <a16:creationId xmlns="" xmlns:a16="http://schemas.microsoft.com/office/drawing/2014/main" id="{8AA4D350-F9D4-4778-8E09-3D208EF74485}"/>
                    </a:ext>
                  </a:extLst>
                </p:cNvPr>
                <p:cNvSpPr/>
                <p:nvPr/>
              </p:nvSpPr>
              <p:spPr>
                <a:xfrm>
                  <a:off x="45720" y="45720"/>
                  <a:ext cx="134620" cy="1162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="" xmlns:a16="http://schemas.microsoft.com/office/drawing/2014/main" id="{F9BC7FC6-3E6D-4421-8990-50326411A5F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9710" cy="4508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32" name="Corde 80">
                <a:extLst>
                  <a:ext uri="{FF2B5EF4-FFF2-40B4-BE49-F238E27FC236}">
                    <a16:creationId xmlns="" xmlns:a16="http://schemas.microsoft.com/office/drawing/2014/main" id="{F1D05EC8-D7B9-4F28-93FD-ACF6C19F0AFE}"/>
                  </a:ext>
                </a:extLst>
              </p:cNvPr>
              <p:cNvSpPr/>
              <p:nvPr/>
            </p:nvSpPr>
            <p:spPr>
              <a:xfrm rot="17560116">
                <a:off x="6404002" y="2214116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33" name="Ellipse 81">
                <a:extLst>
                  <a:ext uri="{FF2B5EF4-FFF2-40B4-BE49-F238E27FC236}">
                    <a16:creationId xmlns="" xmlns:a16="http://schemas.microsoft.com/office/drawing/2014/main" id="{A6AAEB60-5B95-4545-B567-24231248DB3B}"/>
                  </a:ext>
                </a:extLst>
              </p:cNvPr>
              <p:cNvSpPr/>
              <p:nvPr/>
            </p:nvSpPr>
            <p:spPr>
              <a:xfrm>
                <a:off x="6674656" y="2824866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14" name="Grouper 147">
              <a:extLst>
                <a:ext uri="{FF2B5EF4-FFF2-40B4-BE49-F238E27FC236}">
                  <a16:creationId xmlns="" xmlns:a16="http://schemas.microsoft.com/office/drawing/2014/main" id="{29B5DB32-B09A-44AF-8972-785A373FC19F}"/>
                </a:ext>
              </a:extLst>
            </p:cNvPr>
            <p:cNvGrpSpPr/>
            <p:nvPr/>
          </p:nvGrpSpPr>
          <p:grpSpPr>
            <a:xfrm>
              <a:off x="3814947" y="5015219"/>
              <a:ext cx="645795" cy="633730"/>
              <a:chOff x="0" y="0"/>
              <a:chExt cx="645795" cy="633730"/>
            </a:xfrm>
          </p:grpSpPr>
          <p:sp>
            <p:nvSpPr>
              <p:cNvPr id="27" name="Triangle isocèle 94">
                <a:extLst>
                  <a:ext uri="{FF2B5EF4-FFF2-40B4-BE49-F238E27FC236}">
                    <a16:creationId xmlns="" xmlns:a16="http://schemas.microsoft.com/office/drawing/2014/main" id="{07AF198B-652C-4FF0-BFBD-E266863E5BD6}"/>
                  </a:ext>
                </a:extLst>
              </p:cNvPr>
              <p:cNvSpPr/>
              <p:nvPr/>
            </p:nvSpPr>
            <p:spPr>
              <a:xfrm>
                <a:off x="92075" y="223520"/>
                <a:ext cx="457200" cy="114300"/>
              </a:xfrm>
              <a:prstGeom prst="triangle">
                <a:avLst>
                  <a:gd name="adj" fmla="val 51852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28" name="Bande diagonale 95">
                <a:extLst>
                  <a:ext uri="{FF2B5EF4-FFF2-40B4-BE49-F238E27FC236}">
                    <a16:creationId xmlns="" xmlns:a16="http://schemas.microsoft.com/office/drawing/2014/main" id="{A7CB6C85-C8F5-474F-A9F3-3B3902A68283}"/>
                  </a:ext>
                </a:extLst>
              </p:cNvPr>
              <p:cNvSpPr/>
              <p:nvPr/>
            </p:nvSpPr>
            <p:spPr>
              <a:xfrm rot="13516846">
                <a:off x="6033" y="-6033"/>
                <a:ext cx="633730" cy="645795"/>
              </a:xfrm>
              <a:prstGeom prst="diagStripe">
                <a:avLst>
                  <a:gd name="adj" fmla="val 82443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sp>
          <p:nvSpPr>
            <p:cNvPr id="15" name="Flèche vers la droite 153">
              <a:extLst>
                <a:ext uri="{FF2B5EF4-FFF2-40B4-BE49-F238E27FC236}">
                  <a16:creationId xmlns="" xmlns:a16="http://schemas.microsoft.com/office/drawing/2014/main" id="{03E78784-5AB1-4B11-9F6C-7798E4BBA615}"/>
                </a:ext>
              </a:extLst>
            </p:cNvPr>
            <p:cNvSpPr/>
            <p:nvPr/>
          </p:nvSpPr>
          <p:spPr>
            <a:xfrm>
              <a:off x="2303145" y="3268473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6" name="Flèche vers la droite 157">
              <a:extLst>
                <a:ext uri="{FF2B5EF4-FFF2-40B4-BE49-F238E27FC236}">
                  <a16:creationId xmlns="" xmlns:a16="http://schemas.microsoft.com/office/drawing/2014/main" id="{2300D0AD-C498-4882-BAAF-4B50ADFA1FE3}"/>
                </a:ext>
              </a:extLst>
            </p:cNvPr>
            <p:cNvSpPr/>
            <p:nvPr/>
          </p:nvSpPr>
          <p:spPr>
            <a:xfrm>
              <a:off x="4998085" y="3268473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7" name="Flèche vers la droite 158">
              <a:extLst>
                <a:ext uri="{FF2B5EF4-FFF2-40B4-BE49-F238E27FC236}">
                  <a16:creationId xmlns="" xmlns:a16="http://schemas.microsoft.com/office/drawing/2014/main" id="{36B7A85E-06F3-4425-90F3-4A7792F973F8}"/>
                </a:ext>
              </a:extLst>
            </p:cNvPr>
            <p:cNvSpPr/>
            <p:nvPr/>
          </p:nvSpPr>
          <p:spPr>
            <a:xfrm rot="5400000">
              <a:off x="6874144" y="4169069"/>
              <a:ext cx="768972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8" name="Flèche vers la droite 159">
              <a:extLst>
                <a:ext uri="{FF2B5EF4-FFF2-40B4-BE49-F238E27FC236}">
                  <a16:creationId xmlns="" xmlns:a16="http://schemas.microsoft.com/office/drawing/2014/main" id="{A0CFEC88-DF11-4263-9410-E8BC6A4999BA}"/>
                </a:ext>
              </a:extLst>
            </p:cNvPr>
            <p:cNvSpPr/>
            <p:nvPr/>
          </p:nvSpPr>
          <p:spPr>
            <a:xfrm rot="10800000">
              <a:off x="4937486" y="5312587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9" name="ZoneTexte 100">
              <a:extLst>
                <a:ext uri="{FF2B5EF4-FFF2-40B4-BE49-F238E27FC236}">
                  <a16:creationId xmlns="" xmlns:a16="http://schemas.microsoft.com/office/drawing/2014/main" id="{4107AFCE-80A1-449D-99BE-89F221F51F40}"/>
                </a:ext>
              </a:extLst>
            </p:cNvPr>
            <p:cNvSpPr txBox="1"/>
            <p:nvPr/>
          </p:nvSpPr>
          <p:spPr>
            <a:xfrm>
              <a:off x="583441" y="1720631"/>
              <a:ext cx="2340933" cy="55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700" dirty="0"/>
                <a:t>0,5g de </a:t>
              </a:r>
              <a:r>
                <a:rPr lang="fr-FR" sz="1700" b="1" u="sng" dirty="0"/>
                <a:t>FeCl</a:t>
              </a:r>
              <a:r>
                <a:rPr lang="fr-FR" sz="1700" b="1" u="sng" baseline="-25000" dirty="0"/>
                <a:t>3</a:t>
              </a:r>
              <a:r>
                <a:rPr lang="fr-FR" sz="1700" baseline="-25000" dirty="0"/>
                <a:t> </a:t>
              </a:r>
              <a:r>
                <a:rPr lang="fr-FR" sz="17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(1,85 </a:t>
              </a:r>
              <a:r>
                <a:rPr lang="fr-FR" sz="17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mmol</a:t>
              </a:r>
              <a:r>
                <a:rPr lang="fr-FR" sz="17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 algn="ctr"/>
              <a:r>
                <a:rPr lang="fr-FR" sz="1700" dirty="0"/>
                <a:t>+ 50mL d’eau distillée</a:t>
              </a:r>
            </a:p>
          </p:txBody>
        </p:sp>
        <p:sp>
          <p:nvSpPr>
            <p:cNvPr id="20" name="ZoneTexte 101">
              <a:extLst>
                <a:ext uri="{FF2B5EF4-FFF2-40B4-BE49-F238E27FC236}">
                  <a16:creationId xmlns="" xmlns:a16="http://schemas.microsoft.com/office/drawing/2014/main" id="{E5B1EBCA-DB4E-4238-BEEC-6F380D59A9F3}"/>
                </a:ext>
              </a:extLst>
            </p:cNvPr>
            <p:cNvSpPr txBox="1"/>
            <p:nvPr/>
          </p:nvSpPr>
          <p:spPr>
            <a:xfrm>
              <a:off x="3314729" y="1745414"/>
              <a:ext cx="1523020" cy="55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700" dirty="0"/>
                <a:t>0,5g NaCH</a:t>
              </a:r>
              <a:r>
                <a:rPr lang="fr-FR" sz="1700" baseline="-25000" dirty="0"/>
                <a:t>3</a:t>
              </a:r>
              <a:r>
                <a:rPr lang="fr-FR" sz="1700" dirty="0"/>
                <a:t>COO</a:t>
              </a:r>
              <a:br>
                <a:rPr lang="fr-FR" sz="1700" dirty="0"/>
              </a:br>
              <a:r>
                <a:rPr lang="fr-FR" sz="1700" dirty="0"/>
                <a:t>concentré</a:t>
              </a:r>
              <a:endParaRPr lang="fr-FR" sz="1700" baseline="-25000" dirty="0"/>
            </a:p>
          </p:txBody>
        </p:sp>
        <p:sp>
          <p:nvSpPr>
            <p:cNvPr id="21" name="ZoneTexte 102">
              <a:extLst>
                <a:ext uri="{FF2B5EF4-FFF2-40B4-BE49-F238E27FC236}">
                  <a16:creationId xmlns="" xmlns:a16="http://schemas.microsoft.com/office/drawing/2014/main" id="{20BA60F8-4CB1-4238-8FD2-3C8B7A417BF2}"/>
                </a:ext>
              </a:extLst>
            </p:cNvPr>
            <p:cNvSpPr txBox="1"/>
            <p:nvPr/>
          </p:nvSpPr>
          <p:spPr>
            <a:xfrm>
              <a:off x="6512764" y="1808858"/>
              <a:ext cx="2326614" cy="551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700" dirty="0"/>
                <a:t>1,0mL </a:t>
              </a:r>
              <a:r>
                <a:rPr lang="fr-FR" sz="1700" b="1" u="sng" dirty="0"/>
                <a:t>d’acétylacétone</a:t>
              </a:r>
              <a:r>
                <a:rPr lang="fr-FR" sz="1700" dirty="0"/>
                <a:t/>
              </a:r>
              <a:br>
                <a:rPr lang="fr-FR" sz="1700" dirty="0"/>
              </a:br>
              <a:r>
                <a:rPr lang="fr-FR" sz="1700" i="1" dirty="0">
                  <a:solidFill>
                    <a:srgbClr val="7F7F7F"/>
                  </a:solidFill>
                </a:rPr>
                <a:t>(9,79 </a:t>
              </a:r>
              <a:r>
                <a:rPr lang="fr-FR" sz="1700" i="1" dirty="0" err="1">
                  <a:solidFill>
                    <a:srgbClr val="7F7F7F"/>
                  </a:solidFill>
                </a:rPr>
                <a:t>mmol</a:t>
              </a:r>
              <a:r>
                <a:rPr lang="fr-FR" sz="1700" i="1" dirty="0">
                  <a:solidFill>
                    <a:srgbClr val="7F7F7F"/>
                  </a:solidFill>
                </a:rPr>
                <a:t>)</a:t>
              </a:r>
            </a:p>
          </p:txBody>
        </p:sp>
        <p:sp>
          <p:nvSpPr>
            <p:cNvPr id="22" name="ZoneTexte 103">
              <a:extLst>
                <a:ext uri="{FF2B5EF4-FFF2-40B4-BE49-F238E27FC236}">
                  <a16:creationId xmlns="" xmlns:a16="http://schemas.microsoft.com/office/drawing/2014/main" id="{287A3C65-A44F-4143-B5D5-50F9AC7CE887}"/>
                </a:ext>
              </a:extLst>
            </p:cNvPr>
            <p:cNvSpPr txBox="1"/>
            <p:nvPr/>
          </p:nvSpPr>
          <p:spPr>
            <a:xfrm>
              <a:off x="7815907" y="2987193"/>
              <a:ext cx="948606" cy="55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700" dirty="0"/>
                <a:t>Agitation</a:t>
              </a:r>
            </a:p>
            <a:p>
              <a:pPr algn="ctr"/>
              <a:r>
                <a:rPr lang="fr-FR" sz="1700" dirty="0"/>
                <a:t>10mn</a:t>
              </a:r>
            </a:p>
          </p:txBody>
        </p:sp>
        <p:sp>
          <p:nvSpPr>
            <p:cNvPr id="23" name="ZoneTexte 104">
              <a:extLst>
                <a:ext uri="{FF2B5EF4-FFF2-40B4-BE49-F238E27FC236}">
                  <a16:creationId xmlns="" xmlns:a16="http://schemas.microsoft.com/office/drawing/2014/main" id="{DF973DB9-3274-408F-BB8C-A5D595C5BF44}"/>
                </a:ext>
              </a:extLst>
            </p:cNvPr>
            <p:cNvSpPr txBox="1"/>
            <p:nvPr/>
          </p:nvSpPr>
          <p:spPr>
            <a:xfrm>
              <a:off x="7330609" y="5197201"/>
              <a:ext cx="921005" cy="55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700" dirty="0"/>
                <a:t>Essorage</a:t>
              </a:r>
            </a:p>
            <a:p>
              <a:pPr algn="ctr"/>
              <a:r>
                <a:rPr lang="fr-FR" sz="1700" dirty="0"/>
                <a:t>Büchner</a:t>
              </a:r>
            </a:p>
          </p:txBody>
        </p:sp>
        <p:sp>
          <p:nvSpPr>
            <p:cNvPr id="24" name="ZoneTexte 105">
              <a:extLst>
                <a:ext uri="{FF2B5EF4-FFF2-40B4-BE49-F238E27FC236}">
                  <a16:creationId xmlns="" xmlns:a16="http://schemas.microsoft.com/office/drawing/2014/main" id="{1F4E1E77-0885-4995-A044-7F3F86C32B3F}"/>
                </a:ext>
              </a:extLst>
            </p:cNvPr>
            <p:cNvSpPr txBox="1"/>
            <p:nvPr/>
          </p:nvSpPr>
          <p:spPr>
            <a:xfrm>
              <a:off x="3228624" y="5474200"/>
              <a:ext cx="1635825" cy="317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700" dirty="0"/>
                <a:t>Séchage à l’étuve</a:t>
              </a:r>
            </a:p>
          </p:txBody>
        </p:sp>
        <p:sp>
          <p:nvSpPr>
            <p:cNvPr id="25" name="Flèche vers la droite 167">
              <a:extLst>
                <a:ext uri="{FF2B5EF4-FFF2-40B4-BE49-F238E27FC236}">
                  <a16:creationId xmlns="" xmlns:a16="http://schemas.microsoft.com/office/drawing/2014/main" id="{AE259D81-DF0F-4CF0-A364-C644351815AC}"/>
                </a:ext>
              </a:extLst>
            </p:cNvPr>
            <p:cNvSpPr/>
            <p:nvPr/>
          </p:nvSpPr>
          <p:spPr>
            <a:xfrm rot="10800000">
              <a:off x="2588181" y="5332084"/>
              <a:ext cx="665842" cy="94804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26" name="ZoneTexte 107">
              <a:extLst>
                <a:ext uri="{FF2B5EF4-FFF2-40B4-BE49-F238E27FC236}">
                  <a16:creationId xmlns="" xmlns:a16="http://schemas.microsoft.com/office/drawing/2014/main" id="{3D4B6405-3DFE-4561-8781-58B0B6D57241}"/>
                </a:ext>
              </a:extLst>
            </p:cNvPr>
            <p:cNvSpPr txBox="1"/>
            <p:nvPr/>
          </p:nvSpPr>
          <p:spPr>
            <a:xfrm>
              <a:off x="512080" y="5137255"/>
              <a:ext cx="1797781" cy="3172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1700" dirty="0" smtClean="0"/>
                <a:t>Caractérisation</a:t>
              </a:r>
              <a:endParaRPr lang="fr-FR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08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Calcul du rendement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au 5">
            <a:extLst>
              <a:ext uri="{FF2B5EF4-FFF2-40B4-BE49-F238E27FC236}">
                <a16:creationId xmlns="" xmlns:a16="http://schemas.microsoft.com/office/drawing/2014/main" id="{3EACE2F7-1015-4475-A158-6ECBD5833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188371"/>
              </p:ext>
            </p:extLst>
          </p:nvPr>
        </p:nvGraphicFramePr>
        <p:xfrm>
          <a:off x="1090864" y="1513134"/>
          <a:ext cx="10157402" cy="1789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8663">
                  <a:extLst>
                    <a:ext uri="{9D8B030D-6E8A-4147-A177-3AD203B41FA5}">
                      <a16:colId xmlns="" xmlns:a16="http://schemas.microsoft.com/office/drawing/2014/main" val="1925840133"/>
                    </a:ext>
                  </a:extLst>
                </a:gridCol>
                <a:gridCol w="1721499">
                  <a:extLst>
                    <a:ext uri="{9D8B030D-6E8A-4147-A177-3AD203B41FA5}">
                      <a16:colId xmlns="" xmlns:a16="http://schemas.microsoft.com/office/drawing/2014/main" val="2917629015"/>
                    </a:ext>
                  </a:extLst>
                </a:gridCol>
                <a:gridCol w="1790193">
                  <a:extLst>
                    <a:ext uri="{9D8B030D-6E8A-4147-A177-3AD203B41FA5}">
                      <a16:colId xmlns="" xmlns:a16="http://schemas.microsoft.com/office/drawing/2014/main" val="344308157"/>
                    </a:ext>
                  </a:extLst>
                </a:gridCol>
                <a:gridCol w="2045920">
                  <a:extLst>
                    <a:ext uri="{9D8B030D-6E8A-4147-A177-3AD203B41FA5}">
                      <a16:colId xmlns="" xmlns:a16="http://schemas.microsoft.com/office/drawing/2014/main" val="2575479515"/>
                    </a:ext>
                  </a:extLst>
                </a:gridCol>
                <a:gridCol w="2079309">
                  <a:extLst>
                    <a:ext uri="{9D8B030D-6E8A-4147-A177-3AD203B41FA5}">
                      <a16:colId xmlns="" xmlns:a16="http://schemas.microsoft.com/office/drawing/2014/main" val="3852129841"/>
                    </a:ext>
                  </a:extLst>
                </a:gridCol>
                <a:gridCol w="1731818">
                  <a:extLst>
                    <a:ext uri="{9D8B030D-6E8A-4147-A177-3AD203B41FA5}">
                      <a16:colId xmlns="" xmlns:a16="http://schemas.microsoft.com/office/drawing/2014/main" val="1468673370"/>
                    </a:ext>
                  </a:extLst>
                </a:gridCol>
              </a:tblGrid>
              <a:tr h="596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 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Fe(Cl)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400" dirty="0">
                          <a:effectLst/>
                          <a:latin typeface="+mj-lt"/>
                        </a:rPr>
                        <a:t>(s) )  +  3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C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5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H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8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O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2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(l)    =     Fe(C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5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H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7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O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2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(s)    +      3 Cl</a:t>
                      </a:r>
                      <a:r>
                        <a:rPr lang="fr-FR" sz="2000" baseline="30000" dirty="0">
                          <a:effectLst/>
                          <a:latin typeface="+mj-lt"/>
                        </a:rPr>
                        <a:t>-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 (</a:t>
                      </a:r>
                      <a:r>
                        <a:rPr lang="fr-FR" sz="2000" dirty="0" err="1">
                          <a:effectLst/>
                          <a:latin typeface="+mj-lt"/>
                        </a:rPr>
                        <a:t>aq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       +     3H</a:t>
                      </a:r>
                      <a:r>
                        <a:rPr lang="fr-FR" sz="2000" baseline="30000" dirty="0">
                          <a:effectLst/>
                          <a:latin typeface="+mj-lt"/>
                        </a:rPr>
                        <a:t>+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</a:t>
                      </a:r>
                      <a:r>
                        <a:rPr lang="fr-FR" sz="2000" dirty="0" err="1">
                          <a:effectLst/>
                          <a:latin typeface="+mj-lt"/>
                        </a:rPr>
                        <a:t>aq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2977997"/>
                  </a:ext>
                </a:extLst>
              </a:tr>
              <a:tr h="596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t=0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1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58383912"/>
                  </a:ext>
                </a:extLst>
              </a:tr>
              <a:tr h="596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t=</a:t>
                      </a:r>
                      <a:r>
                        <a:rPr lang="fr-FR" sz="2400" dirty="0" err="1">
                          <a:effectLst/>
                          <a:latin typeface="+mj-lt"/>
                        </a:rPr>
                        <a:t>t</a:t>
                      </a:r>
                      <a:r>
                        <a:rPr lang="fr-FR" sz="2400" baseline="-25000" dirty="0" err="1">
                          <a:effectLst/>
                          <a:latin typeface="+mj-lt"/>
                        </a:rPr>
                        <a:t>eq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n0-ξ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3 ξ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400" dirty="0">
                          <a:effectLst/>
                          <a:latin typeface="+mj-lt"/>
                        </a:rPr>
                        <a:t>=ξ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3ξ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3ξ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260288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FA187330-64B4-4472-B2EB-ECBC02209535}"/>
                  </a:ext>
                </a:extLst>
              </p:cNvPr>
              <p:cNvSpPr/>
              <p:nvPr/>
            </p:nvSpPr>
            <p:spPr>
              <a:xfrm>
                <a:off x="4413347" y="5354370"/>
                <a:ext cx="3365305" cy="665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200" b="1" dirty="0"/>
                  <a:t>ρ</a:t>
                </a:r>
                <a:r>
                  <a:rPr lang="fr-FR" sz="2200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fr-FR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𝒆𝒙𝒑</m:t>
                                </m:r>
                              </m:sup>
                            </m:sSup>
                            <m:r>
                              <a:rPr lang="fr-FR" sz="22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200" b="1" i="0">
                                <a:latin typeface="Cambria Math" panose="02040503050406030204" pitchFamily="18" charset="0"/>
                              </a:rPr>
                              <m:t>𝐅𝐞</m:t>
                            </m:r>
                            <m:r>
                              <a:rPr lang="fr-FR" sz="22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sub>
                                <m: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fr-FR" sz="2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fr-FR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𝒕𝒉</m:t>
                                </m:r>
                                <m:r>
                                  <a:rPr lang="fr-FR" sz="2200" b="0" i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p>
                            </m:sSup>
                            <m:r>
                              <a:rPr lang="fr-FR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200" b="1">
                                <a:latin typeface="Cambria Math" panose="02040503050406030204" pitchFamily="18" charset="0"/>
                              </a:rPr>
                              <m:t>𝐅𝐞</m:t>
                            </m:r>
                            <m:r>
                              <a:rPr lang="fr-FR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sub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fr-FR" sz="22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A187330-64B4-4472-B2EB-ECBC02209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47" y="5354370"/>
                <a:ext cx="3365305" cy="665182"/>
              </a:xfrm>
              <a:prstGeom prst="rect">
                <a:avLst/>
              </a:prstGeom>
              <a:blipFill rotWithShape="0">
                <a:blip r:embed="rId2"/>
                <a:stretch>
                  <a:fillRect l="-23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8">
                <a:extLst>
                  <a:ext uri="{FF2B5EF4-FFF2-40B4-BE49-F238E27FC236}">
                    <a16:creationId xmlns="" xmlns:a16="http://schemas.microsoft.com/office/drawing/2014/main" id="{42B78451-D666-471A-95B2-BF8BC301D90C}"/>
                  </a:ext>
                </a:extLst>
              </p:cNvPr>
              <p:cNvSpPr txBox="1"/>
              <p:nvPr/>
            </p:nvSpPr>
            <p:spPr>
              <a:xfrm>
                <a:off x="1696418" y="3719468"/>
                <a:ext cx="7740384" cy="105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+mj-lt"/>
                  </a:rPr>
                  <a:t>Réactif limitant : Fe(Cl)</a:t>
                </a:r>
                <a:r>
                  <a:rPr lang="fr-FR" sz="2000" baseline="-25000" dirty="0">
                    <a:latin typeface="+mj-lt"/>
                  </a:rPr>
                  <a:t>3</a:t>
                </a:r>
                <a:r>
                  <a:rPr lang="fr-FR" sz="2000" dirty="0">
                    <a:latin typeface="+mj-lt"/>
                  </a:rPr>
                  <a:t>(s)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+mj-lt"/>
                  </a:rPr>
                  <a:t>Avancement maximal 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th</m:t>
                            </m:r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  <m:r>
                          <a:rPr lang="fr-FR" sz="2000" b="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2000" b="0" i="0">
                            <a:latin typeface="Cambria Math" panose="02040503050406030204" pitchFamily="18" charset="0"/>
                          </a:rPr>
                          <m:t>Fe</m:t>
                        </m:r>
                        <m:r>
                          <a:rPr lang="fr-FR" sz="2000" b="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=1,85 </m:t>
                    </m:r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mmol</m:t>
                    </m:r>
                  </m:oMath>
                </a14:m>
                <a:endParaRPr lang="fr-FR" sz="2000" b="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ZoneTexte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2B78451-D666-471A-95B2-BF8BC301D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418" y="3719468"/>
                <a:ext cx="7740384" cy="1055289"/>
              </a:xfrm>
              <a:prstGeom prst="rect">
                <a:avLst/>
              </a:prstGeom>
              <a:blipFill rotWithShape="0">
                <a:blip r:embed="rId3"/>
                <a:stretch>
                  <a:fillRect l="-709" t="-36416" b="-66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9260</TotalTime>
  <Words>295</Words>
  <Application>Microsoft Office PowerPoint</Application>
  <PresentationFormat>Widescreen</PresentationFormat>
  <Paragraphs>102</Paragraphs>
  <Slides>13</Slides>
  <Notes>0</Notes>
  <HiddenSlides>3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ＭＳ 明朝</vt:lpstr>
      <vt:lpstr>Arial</vt:lpstr>
      <vt:lpstr>Calibri</vt:lpstr>
      <vt:lpstr>Calibri Light</vt:lpstr>
      <vt:lpstr>Cambria Math</vt:lpstr>
      <vt:lpstr>Times New Roman</vt:lpstr>
      <vt:lpstr>Wingdings</vt:lpstr>
      <vt:lpstr>Thème Office</vt:lpstr>
      <vt:lpstr>LC04 : Synthèses inorganiques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Bernard Chelli</cp:lastModifiedBy>
  <cp:revision>72</cp:revision>
  <dcterms:created xsi:type="dcterms:W3CDTF">2019-10-10T16:45:18Z</dcterms:created>
  <dcterms:modified xsi:type="dcterms:W3CDTF">2020-05-11T08:35:01Z</dcterms:modified>
</cp:coreProperties>
</file>